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99" r:id="rId3"/>
    <p:sldId id="258" r:id="rId4"/>
    <p:sldId id="259" r:id="rId5"/>
    <p:sldId id="260" r:id="rId6"/>
    <p:sldId id="261" r:id="rId7"/>
    <p:sldId id="262" r:id="rId8"/>
    <p:sldId id="292" r:id="rId9"/>
    <p:sldId id="293" r:id="rId10"/>
    <p:sldId id="294" r:id="rId11"/>
    <p:sldId id="295" r:id="rId12"/>
    <p:sldId id="296" r:id="rId13"/>
    <p:sldId id="297" r:id="rId14"/>
    <p:sldId id="268" r:id="rId15"/>
    <p:sldId id="269" r:id="rId16"/>
    <p:sldId id="298" r:id="rId17"/>
    <p:sldId id="270" r:id="rId18"/>
    <p:sldId id="271" r:id="rId19"/>
    <p:sldId id="272" r:id="rId20"/>
    <p:sldId id="273" r:id="rId21"/>
    <p:sldId id="286" r:id="rId22"/>
    <p:sldId id="287" r:id="rId23"/>
    <p:sldId id="288" r:id="rId24"/>
    <p:sldId id="300" r:id="rId25"/>
    <p:sldId id="301" r:id="rId26"/>
    <p:sldId id="302" r:id="rId27"/>
    <p:sldId id="303" r:id="rId28"/>
    <p:sldId id="304"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3" d="100"/>
          <a:sy n="73" d="100"/>
        </p:scale>
        <p:origin x="36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B9939-48AB-4535-B3F8-7BD93114DB6F}" type="datetimeFigureOut">
              <a:rPr lang="en-IN" smtClean="0"/>
              <a:t>18-09-2025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A8496-096D-4AD1-9FA5-F3BDF827CD5F}" type="slidenum">
              <a:rPr lang="en-IN" smtClean="0"/>
              <a:t>‹#›</a:t>
            </a:fld>
            <a:endParaRPr lang="en-IN"/>
          </a:p>
        </p:txBody>
      </p:sp>
    </p:spTree>
    <p:extLst>
      <p:ext uri="{BB962C8B-B14F-4D97-AF65-F5344CB8AC3E}">
        <p14:creationId xmlns:p14="http://schemas.microsoft.com/office/powerpoint/2010/main" val="1095204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4DFB0-2BC8-C0AC-368F-C4DD89170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D8EFF8-00A6-8773-DAB2-A2085CE1F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B9D2F-D232-3CC2-C755-1CB31B4EF9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E574CB-36A8-7608-CCEA-823FA9AA765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910246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F7678-4888-CC58-9D0C-39B78090B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C0432-0645-B310-EF20-347B506FF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4EA2E-F374-05D5-C692-B71509C420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2278DF-DDE8-F11E-53EE-237951F2D19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387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7F2A7-EA1D-3DDD-3DD8-0C4C9CE8B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9C8D7E-A4E6-8927-52C5-4038B37836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56DFB-B81F-E16D-63F8-003DE9AD92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281025-25A9-6966-946A-51DBD20F4120}"/>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33232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436A0-BB2A-6731-892B-C891C5196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09C5E-AE4F-7D49-67C0-DDDF88A6AB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FDFC7-D251-DB73-34A5-915BEA4B1E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B47A9A-F9BE-42E0-F0DE-20944B7EA52D}"/>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033253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BE99C-CE7C-D319-A210-57D3F881E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AF04A-EE6F-1EF9-2761-784A4BC73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2A132-FA65-47BF-D14C-36BBD50127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963F80C-EB43-8073-940C-AB6698B0293D}"/>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714403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E1263-8971-9573-ED5D-FE06AE9D52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4116B-7870-6AF3-F071-63AAA2E286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87EA8-7006-6AAA-1FD0-B463EB8DAF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9075081-DE91-49A8-0D85-C4A127C379BF}"/>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730138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FA8BF-7912-8C22-289D-F64A2924C5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96B88-5EFA-C38A-EA94-A9CA50215D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4426A0-8281-E3BA-3D57-D20C611A7E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C02679-D744-38A4-F73D-7AD43B807C6D}"/>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885489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DC993-CF3B-4E8B-43F9-E794A67A49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B2E1B90-4810-3D8B-3BBA-F23A2D16A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8B106EC-BC6A-B851-DB92-C6AD592BF2D9}"/>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5" name="Footer Placeholder 4">
            <a:extLst>
              <a:ext uri="{FF2B5EF4-FFF2-40B4-BE49-F238E27FC236}">
                <a16:creationId xmlns:a16="http://schemas.microsoft.com/office/drawing/2014/main" id="{29F6F6BB-3F9A-FA66-7D84-D953334957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0A4F9-F1AA-0E2B-AF28-518E99110740}"/>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996832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9167-B048-7D81-0405-A781BB6AE3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DEEFB99-3004-9EAA-C6B0-26B6D26DE4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CB70A0-7D86-9A6C-A497-AE49DC6EA1F4}"/>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5" name="Footer Placeholder 4">
            <a:extLst>
              <a:ext uri="{FF2B5EF4-FFF2-40B4-BE49-F238E27FC236}">
                <a16:creationId xmlns:a16="http://schemas.microsoft.com/office/drawing/2014/main" id="{0D09585F-54D4-C96A-1EFC-EA60CFB52F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24801D-1226-A216-1368-F4269B08579B}"/>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907410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2B8AC1-A650-1113-67C5-DFA08A1E9B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203D12-2402-C99B-442E-E41A88F3D3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7D8D4D-60C4-EB36-3159-08130CDBAC66}"/>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5" name="Footer Placeholder 4">
            <a:extLst>
              <a:ext uri="{FF2B5EF4-FFF2-40B4-BE49-F238E27FC236}">
                <a16:creationId xmlns:a16="http://schemas.microsoft.com/office/drawing/2014/main" id="{74C905CE-12DF-7AD2-9BE9-00249206AD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8DDBD2-DE6E-F9DD-5F82-30180BEF9B07}"/>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66269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499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C36A3-78E5-6B27-D830-B5053D7451D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0F5E50E-D614-98E7-2E6B-9B98DFD101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DB0E39-C496-4175-2BEA-53FB53A842CD}"/>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5" name="Footer Placeholder 4">
            <a:extLst>
              <a:ext uri="{FF2B5EF4-FFF2-40B4-BE49-F238E27FC236}">
                <a16:creationId xmlns:a16="http://schemas.microsoft.com/office/drawing/2014/main" id="{DC68217B-51EA-DFB0-260B-B7345A6050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577756-167C-3E07-2A5A-D449605B0ADA}"/>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949449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5860D-9554-51BE-A76A-999893ACC9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C80C30A-6310-8E18-F411-D32F8791E3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10D68-E933-83D3-1697-068ACB10DD10}"/>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5" name="Footer Placeholder 4">
            <a:extLst>
              <a:ext uri="{FF2B5EF4-FFF2-40B4-BE49-F238E27FC236}">
                <a16:creationId xmlns:a16="http://schemas.microsoft.com/office/drawing/2014/main" id="{820AA1BE-9DB0-E39D-DCDC-ED184818E1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0B733F-9466-2605-900C-0951676902B1}"/>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003310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A9B2-EC93-79C4-14AA-465FE17923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F1F461-F449-3406-3A0B-4D0E3F42B1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F9BCFA-B90A-EBE1-3DE5-914593EF91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DCF47CD-EFA5-F02B-4A1D-E6788D215F2C}"/>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6" name="Footer Placeholder 5">
            <a:extLst>
              <a:ext uri="{FF2B5EF4-FFF2-40B4-BE49-F238E27FC236}">
                <a16:creationId xmlns:a16="http://schemas.microsoft.com/office/drawing/2014/main" id="{B8496DF7-2E01-BF70-2B61-88DACD2CAB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0D30D23-62A5-A5A6-5C93-BD5FE19E278D}"/>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4150161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E532-F031-B323-E63A-AA8DFF4DDBF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5319D68-6AE9-FCCC-CD4E-5C00CF3BA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57A743-4FAE-9DCE-8664-5AE1686566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1F943C6-9275-2921-1254-C4389F10A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07EE9F-FBF8-35AC-F783-93375D8B42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7E6FF6-43F5-628C-3C39-0614BE3E253B}"/>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8" name="Footer Placeholder 7">
            <a:extLst>
              <a:ext uri="{FF2B5EF4-FFF2-40B4-BE49-F238E27FC236}">
                <a16:creationId xmlns:a16="http://schemas.microsoft.com/office/drawing/2014/main" id="{4C54AAE5-D417-D1D8-F514-4FB0E1D9936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BA94602-4CC3-C841-89EA-E1EC287EEF39}"/>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158319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F9D7-2676-0905-C292-0ADC437E696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EB4D35-BB9A-0400-38F5-BCACF34FB0DC}"/>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4" name="Footer Placeholder 3">
            <a:extLst>
              <a:ext uri="{FF2B5EF4-FFF2-40B4-BE49-F238E27FC236}">
                <a16:creationId xmlns:a16="http://schemas.microsoft.com/office/drawing/2014/main" id="{D1699106-33A9-037E-4A91-41A65BAC3A1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504057E-8F1F-6FA9-210C-66EE4D1E8C1B}"/>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196254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712679-84C7-BC09-105D-6491FE6B431C}"/>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3" name="Footer Placeholder 2">
            <a:extLst>
              <a:ext uri="{FF2B5EF4-FFF2-40B4-BE49-F238E27FC236}">
                <a16:creationId xmlns:a16="http://schemas.microsoft.com/office/drawing/2014/main" id="{FAD2EB65-74EF-D0D3-FAAA-CEE44A596BE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D9CD82-ACCB-C875-8289-B62C23CF4584}"/>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3678752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9580-7FE5-9AFF-817A-195466FC3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86AFB14-1317-4C91-F252-C7AED564CF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A5B2B9B-3CDF-5F3F-F3C7-67EE36C3EE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E220B9-D29B-7F64-A0E2-5312F5614708}"/>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6" name="Footer Placeholder 5">
            <a:extLst>
              <a:ext uri="{FF2B5EF4-FFF2-40B4-BE49-F238E27FC236}">
                <a16:creationId xmlns:a16="http://schemas.microsoft.com/office/drawing/2014/main" id="{0C98BEBB-789C-90A9-9886-D02E0AF042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2808D9-051A-A460-48B3-02A59BD20D43}"/>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2841980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1D79-45AE-A5F6-B381-692730F07A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4471BC2-D86A-BF66-5E60-018B86239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7469C3D-B6FC-120B-38BE-25D8909B9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E815F-A347-96B0-3644-5F0E7C586ED5}"/>
              </a:ext>
            </a:extLst>
          </p:cNvPr>
          <p:cNvSpPr>
            <a:spLocks noGrp="1"/>
          </p:cNvSpPr>
          <p:nvPr>
            <p:ph type="dt" sz="half" idx="10"/>
          </p:nvPr>
        </p:nvSpPr>
        <p:spPr/>
        <p:txBody>
          <a:bodyPr/>
          <a:lstStyle/>
          <a:p>
            <a:fld id="{1E82A2CA-7B5F-4A73-85B0-1F54BFD4E57D}" type="datetimeFigureOut">
              <a:rPr lang="en-IN" smtClean="0"/>
              <a:t>18-09-2025</a:t>
            </a:fld>
            <a:endParaRPr lang="en-IN"/>
          </a:p>
        </p:txBody>
      </p:sp>
      <p:sp>
        <p:nvSpPr>
          <p:cNvPr id="6" name="Footer Placeholder 5">
            <a:extLst>
              <a:ext uri="{FF2B5EF4-FFF2-40B4-BE49-F238E27FC236}">
                <a16:creationId xmlns:a16="http://schemas.microsoft.com/office/drawing/2014/main" id="{ED5F533B-47F1-CC27-2BCF-E7BD749269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BCEE71-AB7D-2313-6175-52E2105F8287}"/>
              </a:ext>
            </a:extLst>
          </p:cNvPr>
          <p:cNvSpPr>
            <a:spLocks noGrp="1"/>
          </p:cNvSpPr>
          <p:nvPr>
            <p:ph type="sldNum" sz="quarter" idx="12"/>
          </p:nvPr>
        </p:nvSpPr>
        <p:spPr/>
        <p:txBody>
          <a:bodyPr/>
          <a:lstStyle/>
          <a:p>
            <a:fld id="{7CDB6BD9-EACE-4EAF-B414-9E84A7C0210F}" type="slidenum">
              <a:rPr lang="en-IN" smtClean="0"/>
              <a:t>‹#›</a:t>
            </a:fld>
            <a:endParaRPr lang="en-IN"/>
          </a:p>
        </p:txBody>
      </p:sp>
    </p:spTree>
    <p:extLst>
      <p:ext uri="{BB962C8B-B14F-4D97-AF65-F5344CB8AC3E}">
        <p14:creationId xmlns:p14="http://schemas.microsoft.com/office/powerpoint/2010/main" val="1363919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D6AF9E-5FD1-C9D9-CD37-FB7EE0C3E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4362EF-3200-2E57-74FE-38874188D5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F94F12-4AC9-E6A5-735C-F9B531DB7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2A2CA-7B5F-4A73-85B0-1F54BFD4E57D}" type="datetimeFigureOut">
              <a:rPr lang="en-IN" smtClean="0"/>
              <a:t>18-09-2025</a:t>
            </a:fld>
            <a:endParaRPr lang="en-IN"/>
          </a:p>
        </p:txBody>
      </p:sp>
      <p:sp>
        <p:nvSpPr>
          <p:cNvPr id="5" name="Footer Placeholder 4">
            <a:extLst>
              <a:ext uri="{FF2B5EF4-FFF2-40B4-BE49-F238E27FC236}">
                <a16:creationId xmlns:a16="http://schemas.microsoft.com/office/drawing/2014/main" id="{2EC76894-5BC6-F8AC-934A-AE813766B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DF5CDE5-5B7A-441C-81FA-D84C7BE2E8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B6BD9-EACE-4EAF-B414-9E84A7C0210F}" type="slidenum">
              <a:rPr lang="en-IN" smtClean="0"/>
              <a:t>‹#›</a:t>
            </a:fld>
            <a:endParaRPr lang="en-IN"/>
          </a:p>
        </p:txBody>
      </p:sp>
    </p:spTree>
    <p:extLst>
      <p:ext uri="{BB962C8B-B14F-4D97-AF65-F5344CB8AC3E}">
        <p14:creationId xmlns:p14="http://schemas.microsoft.com/office/powerpoint/2010/main" val="3415475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7.bin"/><Relationship Id="rId7" Type="http://schemas.openxmlformats.org/officeDocument/2006/relationships/image" Target="../media/image41.bin"/><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0.bin"/><Relationship Id="rId5" Type="http://schemas.openxmlformats.org/officeDocument/2006/relationships/image" Target="../media/image39.bin"/><Relationship Id="rId4" Type="http://schemas.openxmlformats.org/officeDocument/2006/relationships/image" Target="../media/image38.bin"/></Relationships>
</file>

<file path=ppt/slides/_rels/slide11.xml.rels><?xml version="1.0" encoding="UTF-8" standalone="yes"?>
<Relationships xmlns="http://schemas.openxmlformats.org/package/2006/relationships"><Relationship Id="rId3" Type="http://schemas.openxmlformats.org/officeDocument/2006/relationships/image" Target="../media/image42.bin"/><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4.bin"/><Relationship Id="rId4" Type="http://schemas.openxmlformats.org/officeDocument/2006/relationships/image" Target="../media/image43.bin"/></Relationships>
</file>

<file path=ppt/slides/_rels/slide12.xml.rels><?xml version="1.0" encoding="UTF-8" standalone="yes"?>
<Relationships xmlns="http://schemas.openxmlformats.org/package/2006/relationships"><Relationship Id="rId3" Type="http://schemas.openxmlformats.org/officeDocument/2006/relationships/image" Target="../media/image45.bin"/><Relationship Id="rId7" Type="http://schemas.openxmlformats.org/officeDocument/2006/relationships/image" Target="../media/image47.bin"/><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bin"/><Relationship Id="rId5" Type="http://schemas.openxmlformats.org/officeDocument/2006/relationships/image" Target="../media/image46.bin"/><Relationship Id="rId4" Type="http://schemas.openxmlformats.org/officeDocument/2006/relationships/image" Target="../media/image25.bin"/></Relationships>
</file>

<file path=ppt/slides/_rels/slide13.xml.rels><?xml version="1.0" encoding="UTF-8" standalone="yes"?>
<Relationships xmlns="http://schemas.openxmlformats.org/package/2006/relationships"><Relationship Id="rId3" Type="http://schemas.openxmlformats.org/officeDocument/2006/relationships/image" Target="../media/image48.bin"/><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bin"/></Relationships>
</file>

<file path=ppt/slides/_rels/slide14.xml.rels><?xml version="1.0" encoding="UTF-8" standalone="yes"?>
<Relationships xmlns="http://schemas.openxmlformats.org/package/2006/relationships"><Relationship Id="rId8" Type="http://schemas.openxmlformats.org/officeDocument/2006/relationships/image" Target="../media/image2.bin"/><Relationship Id="rId3" Type="http://schemas.openxmlformats.org/officeDocument/2006/relationships/image" Target="../media/image50.bin"/><Relationship Id="rId7" Type="http://schemas.openxmlformats.org/officeDocument/2006/relationships/image" Target="../media/image51.bin"/><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0.bin"/><Relationship Id="rId5" Type="http://schemas.openxmlformats.org/officeDocument/2006/relationships/image" Target="../media/image25.bin"/><Relationship Id="rId4" Type="http://schemas.openxmlformats.org/officeDocument/2006/relationships/image" Target="../media/image5.bin"/><Relationship Id="rId9" Type="http://schemas.openxmlformats.org/officeDocument/2006/relationships/image" Target="../media/image52.bin"/></Relationships>
</file>

<file path=ppt/slides/_rels/slide15.xml.rels><?xml version="1.0" encoding="UTF-8" standalone="yes"?>
<Relationships xmlns="http://schemas.openxmlformats.org/package/2006/relationships"><Relationship Id="rId8" Type="http://schemas.openxmlformats.org/officeDocument/2006/relationships/image" Target="../media/image55.bin"/><Relationship Id="rId3" Type="http://schemas.openxmlformats.org/officeDocument/2006/relationships/image" Target="../media/image24.bin"/><Relationship Id="rId7" Type="http://schemas.openxmlformats.org/officeDocument/2006/relationships/image" Target="../media/image54.bin"/><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0.bin"/><Relationship Id="rId5" Type="http://schemas.openxmlformats.org/officeDocument/2006/relationships/image" Target="../media/image53.bin"/><Relationship Id="rId4" Type="http://schemas.openxmlformats.org/officeDocument/2006/relationships/image" Target="../media/image25.bin"/></Relationships>
</file>

<file path=ppt/slides/_rels/slide16.xml.rels><?xml version="1.0" encoding="UTF-8" standalone="yes"?>
<Relationships xmlns="http://schemas.openxmlformats.org/package/2006/relationships"><Relationship Id="rId3" Type="http://schemas.openxmlformats.org/officeDocument/2006/relationships/image" Target="../media/image24.bin"/><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5.bin"/></Relationships>
</file>

<file path=ppt/slides/_rels/slide17.xml.rels><?xml version="1.0" encoding="UTF-8" standalone="yes"?>
<Relationships xmlns="http://schemas.openxmlformats.org/package/2006/relationships"><Relationship Id="rId3" Type="http://schemas.openxmlformats.org/officeDocument/2006/relationships/image" Target="../media/image56.bin"/><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58.bin"/><Relationship Id="rId5" Type="http://schemas.openxmlformats.org/officeDocument/2006/relationships/image" Target="../media/image57.bin"/><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9.bin"/><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1.bin"/><Relationship Id="rId5" Type="http://schemas.openxmlformats.org/officeDocument/2006/relationships/image" Target="../media/image60.bin"/><Relationship Id="rId4" Type="http://schemas.openxmlformats.org/officeDocument/2006/relationships/image" Target="../media/image25.bin"/></Relationships>
</file>

<file path=ppt/slides/_rels/slide19.xml.rels><?xml version="1.0" encoding="UTF-8" standalone="yes"?>
<Relationships xmlns="http://schemas.openxmlformats.org/package/2006/relationships"><Relationship Id="rId3" Type="http://schemas.openxmlformats.org/officeDocument/2006/relationships/image" Target="../media/image24.bin"/><Relationship Id="rId7" Type="http://schemas.openxmlformats.org/officeDocument/2006/relationships/image" Target="../media/image9.bin"/><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2.bin"/><Relationship Id="rId5" Type="http://schemas.openxmlformats.org/officeDocument/2006/relationships/image" Target="../media/image27.bin"/><Relationship Id="rId4" Type="http://schemas.openxmlformats.org/officeDocument/2006/relationships/image" Target="../media/image28.bin"/></Relationships>
</file>

<file path=ppt/slides/_rels/slide2.xml.rels><?xml version="1.0" encoding="UTF-8" standalone="yes"?>
<Relationships xmlns="http://schemas.openxmlformats.org/package/2006/relationships"><Relationship Id="rId8" Type="http://schemas.openxmlformats.org/officeDocument/2006/relationships/image" Target="../media/image6.bin"/><Relationship Id="rId3" Type="http://schemas.openxmlformats.org/officeDocument/2006/relationships/image" Target="../media/image1.bin"/><Relationship Id="rId7" Type="http://schemas.openxmlformats.org/officeDocument/2006/relationships/image" Target="../media/image5.bin"/><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bin"/><Relationship Id="rId5" Type="http://schemas.openxmlformats.org/officeDocument/2006/relationships/image" Target="../media/image3.bin"/><Relationship Id="rId4" Type="http://schemas.openxmlformats.org/officeDocument/2006/relationships/image" Target="../media/image2.bin"/><Relationship Id="rId9" Type="http://schemas.openxmlformats.org/officeDocument/2006/relationships/image" Target="../media/image7.bin"/></Relationships>
</file>

<file path=ppt/slides/_rels/slide20.xml.rels><?xml version="1.0" encoding="UTF-8" standalone="yes"?>
<Relationships xmlns="http://schemas.openxmlformats.org/package/2006/relationships"><Relationship Id="rId8" Type="http://schemas.openxmlformats.org/officeDocument/2006/relationships/image" Target="../media/image64.bin"/><Relationship Id="rId3" Type="http://schemas.openxmlformats.org/officeDocument/2006/relationships/image" Target="../media/image24.bin"/><Relationship Id="rId7" Type="http://schemas.openxmlformats.org/officeDocument/2006/relationships/image" Target="../media/image10.bin"/><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3.bin"/><Relationship Id="rId5" Type="http://schemas.openxmlformats.org/officeDocument/2006/relationships/image" Target="../media/image9.bin"/><Relationship Id="rId4" Type="http://schemas.openxmlformats.org/officeDocument/2006/relationships/image" Target="../media/image2.bin"/><Relationship Id="rId9" Type="http://schemas.openxmlformats.org/officeDocument/2006/relationships/image" Target="../media/image6.bin"/></Relationships>
</file>

<file path=ppt/slides/_rels/slide21.xml.rels><?xml version="1.0" encoding="UTF-8" standalone="yes"?>
<Relationships xmlns="http://schemas.openxmlformats.org/package/2006/relationships"><Relationship Id="rId8" Type="http://schemas.openxmlformats.org/officeDocument/2006/relationships/image" Target="../media/image10.bin"/><Relationship Id="rId3" Type="http://schemas.openxmlformats.org/officeDocument/2006/relationships/image" Target="../media/image24.bin"/><Relationship Id="rId7" Type="http://schemas.openxmlformats.org/officeDocument/2006/relationships/image" Target="../media/image68.bin"/><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67.bin"/><Relationship Id="rId5" Type="http://schemas.openxmlformats.org/officeDocument/2006/relationships/image" Target="../media/image66.bin"/><Relationship Id="rId4" Type="http://schemas.openxmlformats.org/officeDocument/2006/relationships/image" Target="../media/image65.bin"/><Relationship Id="rId9" Type="http://schemas.openxmlformats.org/officeDocument/2006/relationships/image" Target="../media/image46.bin"/></Relationships>
</file>

<file path=ppt/slides/_rels/slide22.xml.rels><?xml version="1.0" encoding="UTF-8" standalone="yes"?>
<Relationships xmlns="http://schemas.openxmlformats.org/package/2006/relationships"><Relationship Id="rId8" Type="http://schemas.openxmlformats.org/officeDocument/2006/relationships/image" Target="../media/image2.bin"/><Relationship Id="rId3" Type="http://schemas.openxmlformats.org/officeDocument/2006/relationships/image" Target="../media/image24.bin"/><Relationship Id="rId7" Type="http://schemas.openxmlformats.org/officeDocument/2006/relationships/image" Target="../media/image46.bin"/><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0.bin"/><Relationship Id="rId5" Type="http://schemas.openxmlformats.org/officeDocument/2006/relationships/image" Target="../media/image69.bin"/><Relationship Id="rId4" Type="http://schemas.openxmlformats.org/officeDocument/2006/relationships/image" Target="../media/image65.bin"/></Relationships>
</file>

<file path=ppt/slides/_rels/slide23.xml.rels><?xml version="1.0" encoding="UTF-8" standalone="yes"?>
<Relationships xmlns="http://schemas.openxmlformats.org/package/2006/relationships"><Relationship Id="rId3" Type="http://schemas.openxmlformats.org/officeDocument/2006/relationships/image" Target="../media/image70.bin"/><Relationship Id="rId7" Type="http://schemas.openxmlformats.org/officeDocument/2006/relationships/image" Target="../media/image72.bin"/><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3.bin"/><Relationship Id="rId5" Type="http://schemas.openxmlformats.org/officeDocument/2006/relationships/image" Target="../media/image71.bin"/><Relationship Id="rId4" Type="http://schemas.openxmlformats.org/officeDocument/2006/relationships/image" Target="../media/image65.bin"/></Relationships>
</file>

<file path=ppt/slides/_rels/slide24.xml.rels><?xml version="1.0" encoding="UTF-8" standalone="yes"?>
<Relationships xmlns="http://schemas.openxmlformats.org/package/2006/relationships"><Relationship Id="rId8" Type="http://schemas.openxmlformats.org/officeDocument/2006/relationships/image" Target="../media/image27.bin"/><Relationship Id="rId3" Type="http://schemas.openxmlformats.org/officeDocument/2006/relationships/image" Target="../media/image73.bin"/><Relationship Id="rId7" Type="http://schemas.openxmlformats.org/officeDocument/2006/relationships/image" Target="../media/image74.bin"/><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5.bin"/><Relationship Id="rId5" Type="http://schemas.openxmlformats.org/officeDocument/2006/relationships/image" Target="../media/image6.bin"/><Relationship Id="rId4" Type="http://schemas.openxmlformats.org/officeDocument/2006/relationships/image" Target="../media/image43.bin"/><Relationship Id="rId9" Type="http://schemas.openxmlformats.org/officeDocument/2006/relationships/image" Target="../media/image46.bin"/></Relationships>
</file>

<file path=ppt/slides/_rels/slide25.xml.rels><?xml version="1.0" encoding="UTF-8" standalone="yes"?>
<Relationships xmlns="http://schemas.openxmlformats.org/package/2006/relationships"><Relationship Id="rId3" Type="http://schemas.openxmlformats.org/officeDocument/2006/relationships/image" Target="../media/image24.bin"/><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24.bin"/><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4.bin"/><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24.bin"/><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69.bin"/><Relationship Id="rId3" Type="http://schemas.openxmlformats.org/officeDocument/2006/relationships/image" Target="../media/image78.bin"/><Relationship Id="rId7" Type="http://schemas.openxmlformats.org/officeDocument/2006/relationships/image" Target="../media/image10.bin"/><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bin"/><Relationship Id="rId5" Type="http://schemas.openxmlformats.org/officeDocument/2006/relationships/image" Target="../media/image79.bin"/><Relationship Id="rId4" Type="http://schemas.openxmlformats.org/officeDocument/2006/relationships/image" Target="../media/image2.bin"/></Relationships>
</file>

<file path=ppt/slides/_rels/slide3.xml.rels><?xml version="1.0" encoding="UTF-8" standalone="yes"?>
<Relationships xmlns="http://schemas.openxmlformats.org/package/2006/relationships"><Relationship Id="rId8" Type="http://schemas.openxmlformats.org/officeDocument/2006/relationships/image" Target="../media/image12.bin"/><Relationship Id="rId3" Type="http://schemas.openxmlformats.org/officeDocument/2006/relationships/image" Target="../media/image1.bin"/><Relationship Id="rId7" Type="http://schemas.openxmlformats.org/officeDocument/2006/relationships/image" Target="../media/image11.bin"/><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bin"/><Relationship Id="rId5" Type="http://schemas.openxmlformats.org/officeDocument/2006/relationships/image" Target="../media/image9.bin"/><Relationship Id="rId4" Type="http://schemas.openxmlformats.org/officeDocument/2006/relationships/image" Target="../media/image8.bin"/><Relationship Id="rId9" Type="http://schemas.openxmlformats.org/officeDocument/2006/relationships/image" Target="../media/image13.bin"/></Relationships>
</file>

<file path=ppt/slides/_rels/slide4.xml.rels><?xml version="1.0" encoding="UTF-8" standalone="yes"?>
<Relationships xmlns="http://schemas.openxmlformats.org/package/2006/relationships"><Relationship Id="rId8" Type="http://schemas.openxmlformats.org/officeDocument/2006/relationships/image" Target="../media/image18.bin"/><Relationship Id="rId3" Type="http://schemas.openxmlformats.org/officeDocument/2006/relationships/image" Target="../media/image14.bin"/><Relationship Id="rId7" Type="http://schemas.openxmlformats.org/officeDocument/2006/relationships/image" Target="../media/image17.bin"/><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bin"/><Relationship Id="rId5" Type="http://schemas.openxmlformats.org/officeDocument/2006/relationships/image" Target="../media/image15.bin"/><Relationship Id="rId4" Type="http://schemas.openxmlformats.org/officeDocument/2006/relationships/image" Target="../media/image2.bin"/></Relationships>
</file>

<file path=ppt/slides/_rels/slide5.xml.rels><?xml version="1.0" encoding="UTF-8" standalone="yes"?>
<Relationships xmlns="http://schemas.openxmlformats.org/package/2006/relationships"><Relationship Id="rId3" Type="http://schemas.openxmlformats.org/officeDocument/2006/relationships/image" Target="../media/image19.bin"/><Relationship Id="rId7" Type="http://schemas.openxmlformats.org/officeDocument/2006/relationships/image" Target="../media/image23.bin"/><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2.bin"/><Relationship Id="rId5" Type="http://schemas.openxmlformats.org/officeDocument/2006/relationships/image" Target="../media/image21.bin"/><Relationship Id="rId4" Type="http://schemas.openxmlformats.org/officeDocument/2006/relationships/image" Target="../media/image20.bin"/></Relationships>
</file>

<file path=ppt/slides/_rels/slide6.xml.rels><?xml version="1.0" encoding="UTF-8" standalone="yes"?>
<Relationships xmlns="http://schemas.openxmlformats.org/package/2006/relationships"><Relationship Id="rId8" Type="http://schemas.openxmlformats.org/officeDocument/2006/relationships/image" Target="../media/image29.bin"/><Relationship Id="rId3" Type="http://schemas.openxmlformats.org/officeDocument/2006/relationships/image" Target="../media/image24.bin"/><Relationship Id="rId7" Type="http://schemas.openxmlformats.org/officeDocument/2006/relationships/image" Target="../media/image28.bin"/><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7.bin"/><Relationship Id="rId5" Type="http://schemas.openxmlformats.org/officeDocument/2006/relationships/image" Target="../media/image26.bin"/><Relationship Id="rId4" Type="http://schemas.openxmlformats.org/officeDocument/2006/relationships/image" Target="../media/image25.bin"/></Relationships>
</file>

<file path=ppt/slides/_rels/slide7.xml.rels><?xml version="1.0" encoding="UTF-8" standalone="yes"?>
<Relationships xmlns="http://schemas.openxmlformats.org/package/2006/relationships"><Relationship Id="rId8" Type="http://schemas.openxmlformats.org/officeDocument/2006/relationships/image" Target="../media/image31.bin"/><Relationship Id="rId3" Type="http://schemas.openxmlformats.org/officeDocument/2006/relationships/image" Target="../media/image24.bin"/><Relationship Id="rId7" Type="http://schemas.openxmlformats.org/officeDocument/2006/relationships/image" Target="../media/image10.bin"/><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0.bin"/><Relationship Id="rId5" Type="http://schemas.openxmlformats.org/officeDocument/2006/relationships/image" Target="../media/image6.bin"/><Relationship Id="rId4" Type="http://schemas.openxmlformats.org/officeDocument/2006/relationships/image" Target="../media/image25.bin"/></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bin"/><Relationship Id="rId7" Type="http://schemas.openxmlformats.org/officeDocument/2006/relationships/image" Target="../media/image2.bin"/><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bin"/><Relationship Id="rId5" Type="http://schemas.openxmlformats.org/officeDocument/2006/relationships/image" Target="../media/image4.bin"/><Relationship Id="rId4" Type="http://schemas.openxmlformats.org/officeDocument/2006/relationships/image" Target="../media/image8.bin"/><Relationship Id="rId9" Type="http://schemas.openxmlformats.org/officeDocument/2006/relationships/image" Target="../media/image33.bin"/></Relationships>
</file>

<file path=ppt/slides/_rels/slide9.xml.rels><?xml version="1.0" encoding="UTF-8" standalone="yes"?>
<Relationships xmlns="http://schemas.openxmlformats.org/package/2006/relationships"><Relationship Id="rId8" Type="http://schemas.openxmlformats.org/officeDocument/2006/relationships/image" Target="../media/image36.bin"/><Relationship Id="rId3" Type="http://schemas.openxmlformats.org/officeDocument/2006/relationships/image" Target="../media/image34.bin"/><Relationship Id="rId7" Type="http://schemas.openxmlformats.org/officeDocument/2006/relationships/image" Target="../media/image9.bin"/><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bin"/><Relationship Id="rId5" Type="http://schemas.openxmlformats.org/officeDocument/2006/relationships/image" Target="../media/image8.bin"/><Relationship Id="rId4" Type="http://schemas.openxmlformats.org/officeDocument/2006/relationships/image" Target="../media/image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915151"/>
          </a:xfrm>
          <a:prstGeom prst="rect">
            <a:avLst/>
          </a:prstGeom>
        </p:spPr>
      </p:pic>
      <p:sp>
        <p:nvSpPr>
          <p:cNvPr id="30" name="TextBox 29">
            <a:extLst>
              <a:ext uri="{FF2B5EF4-FFF2-40B4-BE49-F238E27FC236}">
                <a16:creationId xmlns:a16="http://schemas.microsoft.com/office/drawing/2014/main" id="{65E47E1D-0872-C23A-8F05-3ED488FA8D1D}"/>
              </a:ext>
            </a:extLst>
          </p:cNvPr>
          <p:cNvSpPr txBox="1"/>
          <p:nvPr/>
        </p:nvSpPr>
        <p:spPr>
          <a:xfrm>
            <a:off x="3442063" y="2501537"/>
            <a:ext cx="6409127" cy="584775"/>
          </a:xfrm>
          <a:prstGeom prst="rect">
            <a:avLst/>
          </a:prstGeom>
          <a:noFill/>
        </p:spPr>
        <p:txBody>
          <a:bodyPr wrap="none" rtlCol="0">
            <a:spAutoFit/>
          </a:bodyPr>
          <a:lstStyle/>
          <a:p>
            <a:r>
              <a:rPr lang="en-US" sz="3200" dirty="0">
                <a:solidFill>
                  <a:schemeClr val="bg1"/>
                </a:solidFill>
                <a:latin typeface="Noto Sans" panose="020B0502040504020204" pitchFamily="34" charset="0"/>
                <a:ea typeface="Noto Sans" panose="020B0502040504020204" pitchFamily="34" charset="0"/>
                <a:cs typeface="Noto Sans" panose="020B0502040504020204" pitchFamily="34" charset="0"/>
              </a:rPr>
              <a:t>Statistical Tests for Missing Data</a:t>
            </a:r>
            <a:endParaRPr lang="en-IN" sz="3200"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p:txBody>
      </p:sp>
      <p:sp>
        <p:nvSpPr>
          <p:cNvPr id="31" name="TextBox 30">
            <a:extLst>
              <a:ext uri="{FF2B5EF4-FFF2-40B4-BE49-F238E27FC236}">
                <a16:creationId xmlns:a16="http://schemas.microsoft.com/office/drawing/2014/main" id="{1EB0E186-F60D-D99F-C217-A523A3701C2E}"/>
              </a:ext>
            </a:extLst>
          </p:cNvPr>
          <p:cNvSpPr txBox="1"/>
          <p:nvPr/>
        </p:nvSpPr>
        <p:spPr>
          <a:xfrm>
            <a:off x="4728754" y="3690257"/>
            <a:ext cx="2073324" cy="523220"/>
          </a:xfrm>
          <a:prstGeom prst="rect">
            <a:avLst/>
          </a:prstGeom>
          <a:noFill/>
        </p:spPr>
        <p:txBody>
          <a:bodyPr wrap="none" rtlCol="0">
            <a:spAutoFit/>
          </a:bodyPr>
          <a:lstStyle/>
          <a:p>
            <a:r>
              <a:rPr lang="en-US" sz="2800" dirty="0">
                <a:solidFill>
                  <a:schemeClr val="bg1"/>
                </a:solidFill>
              </a:rPr>
              <a:t>Arun B Ayyar</a:t>
            </a:r>
            <a:endParaRPr lang="en-IN" sz="28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8106036"/>
          </a:xfrm>
          <a:prstGeom prst="rect">
            <a:avLst/>
          </a:prstGeom>
        </p:spPr>
      </p:pic>
      <p:sp>
        <p:nvSpPr>
          <p:cNvPr id="3" name="Text 0"/>
          <p:cNvSpPr/>
          <p:nvPr/>
        </p:nvSpPr>
        <p:spPr>
          <a:xfrm>
            <a:off x="381000" y="430297"/>
            <a:ext cx="8045472"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Mathematical Foundation of Permutation Test</a:t>
            </a:r>
            <a:endParaRPr lang="en-US" sz="2700" dirty="0"/>
          </a:p>
        </p:txBody>
      </p:sp>
      <p:pic>
        <p:nvPicPr>
          <p:cNvPr id="4" name="Image 1" descr="preencoded.png"/>
          <p:cNvPicPr>
            <a:picLocks noChangeAspect="1"/>
          </p:cNvPicPr>
          <p:nvPr/>
        </p:nvPicPr>
        <p:blipFill>
          <a:blip r:embed="rId4"/>
          <a:stretch>
            <a:fillRect/>
          </a:stretch>
        </p:blipFill>
        <p:spPr>
          <a:xfrm>
            <a:off x="381000" y="1323975"/>
            <a:ext cx="142875" cy="190500"/>
          </a:xfrm>
          <a:prstGeom prst="rect">
            <a:avLst/>
          </a:prstGeom>
        </p:spPr>
      </p:pic>
      <p:sp>
        <p:nvSpPr>
          <p:cNvPr id="5" name="Text 1"/>
          <p:cNvSpPr/>
          <p:nvPr/>
        </p:nvSpPr>
        <p:spPr>
          <a:xfrm>
            <a:off x="619126" y="1310698"/>
            <a:ext cx="1203856"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 Statistic:</a:t>
            </a:r>
            <a:endParaRPr lang="en-US" sz="1395" dirty="0"/>
          </a:p>
        </p:txBody>
      </p:sp>
      <p:sp>
        <p:nvSpPr>
          <p:cNvPr id="6" name="Text 2"/>
          <p:cNvSpPr/>
          <p:nvPr/>
        </p:nvSpPr>
        <p:spPr>
          <a:xfrm>
            <a:off x="1845395" y="1310698"/>
            <a:ext cx="394819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The difference in means between groups with </a:t>
            </a:r>
            <a:endParaRPr lang="en-US" sz="1395" dirty="0"/>
          </a:p>
        </p:txBody>
      </p:sp>
      <p:sp>
        <p:nvSpPr>
          <p:cNvPr id="7" name="Text 3"/>
          <p:cNvSpPr/>
          <p:nvPr/>
        </p:nvSpPr>
        <p:spPr>
          <a:xfrm>
            <a:off x="619125" y="1596448"/>
            <a:ext cx="234198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and without missing values.</a:t>
            </a:r>
            <a:endParaRPr lang="en-US" sz="1395" dirty="0"/>
          </a:p>
        </p:txBody>
      </p:sp>
      <p:sp>
        <p:nvSpPr>
          <p:cNvPr id="8" name="Shape 4"/>
          <p:cNvSpPr/>
          <p:nvPr/>
        </p:nvSpPr>
        <p:spPr>
          <a:xfrm>
            <a:off x="381001" y="2038351"/>
            <a:ext cx="5619751" cy="1755093"/>
          </a:xfrm>
          <a:prstGeom prst="rect">
            <a:avLst/>
          </a:prstGeom>
          <a:solidFill>
            <a:srgbClr val="3498DB">
              <a:alpha val="10000"/>
            </a:srgbClr>
          </a:solidFill>
          <a:ln/>
        </p:spPr>
      </p:sp>
      <p:sp>
        <p:nvSpPr>
          <p:cNvPr id="36" name="Text 32"/>
          <p:cNvSpPr/>
          <p:nvPr/>
        </p:nvSpPr>
        <p:spPr>
          <a:xfrm>
            <a:off x="704275" y="2894035"/>
            <a:ext cx="517769"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where </a:t>
            </a:r>
            <a:endParaRPr lang="en-US" sz="1256" dirty="0"/>
          </a:p>
        </p:txBody>
      </p:sp>
      <p:sp>
        <p:nvSpPr>
          <p:cNvPr id="46" name="Text 42"/>
          <p:cNvSpPr/>
          <p:nvPr/>
        </p:nvSpPr>
        <p:spPr>
          <a:xfrm>
            <a:off x="2042071" y="2894035"/>
            <a:ext cx="3558667"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 is the mean of the observed variable for cases </a:t>
            </a:r>
            <a:endParaRPr lang="en-US" sz="1256" dirty="0"/>
          </a:p>
        </p:txBody>
      </p:sp>
      <p:sp>
        <p:nvSpPr>
          <p:cNvPr id="47" name="Text 43"/>
          <p:cNvSpPr/>
          <p:nvPr/>
        </p:nvSpPr>
        <p:spPr>
          <a:xfrm>
            <a:off x="647743" y="3168176"/>
            <a:ext cx="3359894"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with missing values in another variable, and </a:t>
            </a:r>
            <a:endParaRPr lang="en-US" sz="1256" dirty="0"/>
          </a:p>
        </p:txBody>
      </p:sp>
      <p:sp>
        <p:nvSpPr>
          <p:cNvPr id="48" name="Text 44"/>
          <p:cNvSpPr/>
          <p:nvPr/>
        </p:nvSpPr>
        <p:spPr>
          <a:xfrm>
            <a:off x="4127011" y="3110464"/>
            <a:ext cx="109004" cy="251607"/>
          </a:xfrm>
          <a:prstGeom prst="rect">
            <a:avLst/>
          </a:prstGeom>
          <a:noFill/>
          <a:ln/>
        </p:spPr>
        <p:txBody>
          <a:bodyPr wrap="none" lIns="0" tIns="0" rIns="0" bIns="0" rtlCol="0" anchor="ctr">
            <a:spAutoFit/>
          </a:bodyPr>
          <a:lstStyle/>
          <a:p>
            <a:pPr algn="ctr"/>
            <a:r>
              <a:rPr lang="en-US" sz="1635" dirty="0">
                <a:solidFill>
                  <a:srgbClr val="ECF0F1"/>
                </a:solidFill>
                <a:latin typeface="math" pitchFamily="34" charset="0"/>
                <a:ea typeface="math" pitchFamily="34" charset="-122"/>
                <a:cs typeface="math" pitchFamily="34" charset="-120"/>
              </a:rPr>
              <a:t>X</a:t>
            </a:r>
            <a:endParaRPr lang="en-US" sz="1635" dirty="0"/>
          </a:p>
        </p:txBody>
      </p:sp>
      <p:sp>
        <p:nvSpPr>
          <p:cNvPr id="49" name="Text 45"/>
          <p:cNvSpPr/>
          <p:nvPr/>
        </p:nvSpPr>
        <p:spPr>
          <a:xfrm>
            <a:off x="4149433" y="3048953"/>
            <a:ext cx="64120"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a:t>
            </a:r>
            <a:endParaRPr lang="en-US" sz="1080" dirty="0"/>
          </a:p>
        </p:txBody>
      </p:sp>
      <p:sp>
        <p:nvSpPr>
          <p:cNvPr id="50" name="Text 46"/>
          <p:cNvSpPr/>
          <p:nvPr/>
        </p:nvSpPr>
        <p:spPr>
          <a:xfrm>
            <a:off x="4237442" y="3235322"/>
            <a:ext cx="88165"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o</a:t>
            </a:r>
            <a:endParaRPr lang="en-US" sz="1080" dirty="0"/>
          </a:p>
        </p:txBody>
      </p:sp>
      <p:sp>
        <p:nvSpPr>
          <p:cNvPr id="51" name="Text 47"/>
          <p:cNvSpPr/>
          <p:nvPr/>
        </p:nvSpPr>
        <p:spPr>
          <a:xfrm>
            <a:off x="4311261" y="3219843"/>
            <a:ext cx="88166"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b</a:t>
            </a:r>
            <a:endParaRPr lang="en-US" sz="1080" dirty="0"/>
          </a:p>
        </p:txBody>
      </p:sp>
      <p:sp>
        <p:nvSpPr>
          <p:cNvPr id="52" name="Text 48"/>
          <p:cNvSpPr/>
          <p:nvPr/>
        </p:nvSpPr>
        <p:spPr>
          <a:xfrm>
            <a:off x="4389571" y="3235322"/>
            <a:ext cx="62517"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s</a:t>
            </a:r>
            <a:endParaRPr lang="en-US" sz="1080" dirty="0"/>
          </a:p>
        </p:txBody>
      </p:sp>
      <p:sp>
        <p:nvSpPr>
          <p:cNvPr id="53" name="Text 49"/>
          <p:cNvSpPr/>
          <p:nvPr/>
        </p:nvSpPr>
        <p:spPr>
          <a:xfrm>
            <a:off x="4442275" y="3235322"/>
            <a:ext cx="78548"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e</a:t>
            </a:r>
            <a:endParaRPr lang="en-US" sz="1080" dirty="0"/>
          </a:p>
        </p:txBody>
      </p:sp>
      <p:sp>
        <p:nvSpPr>
          <p:cNvPr id="54" name="Text 50"/>
          <p:cNvSpPr/>
          <p:nvPr/>
        </p:nvSpPr>
        <p:spPr>
          <a:xfrm>
            <a:off x="4516624" y="3234131"/>
            <a:ext cx="51296"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r</a:t>
            </a:r>
            <a:endParaRPr lang="en-US" sz="1080" dirty="0"/>
          </a:p>
        </p:txBody>
      </p:sp>
      <p:sp>
        <p:nvSpPr>
          <p:cNvPr id="55" name="Text 51"/>
          <p:cNvSpPr/>
          <p:nvPr/>
        </p:nvSpPr>
        <p:spPr>
          <a:xfrm>
            <a:off x="4567727" y="3236513"/>
            <a:ext cx="70532"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v</a:t>
            </a:r>
            <a:endParaRPr lang="en-US" sz="1080" dirty="0"/>
          </a:p>
        </p:txBody>
      </p:sp>
      <p:sp>
        <p:nvSpPr>
          <p:cNvPr id="56" name="Text 52"/>
          <p:cNvSpPr/>
          <p:nvPr/>
        </p:nvSpPr>
        <p:spPr>
          <a:xfrm>
            <a:off x="4632822" y="3235322"/>
            <a:ext cx="68929"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e</a:t>
            </a:r>
            <a:endParaRPr lang="en-US" sz="1080" dirty="0"/>
          </a:p>
        </p:txBody>
      </p:sp>
      <p:sp>
        <p:nvSpPr>
          <p:cNvPr id="57" name="Text 53"/>
          <p:cNvSpPr/>
          <p:nvPr/>
        </p:nvSpPr>
        <p:spPr>
          <a:xfrm>
            <a:off x="4700277" y="3219843"/>
            <a:ext cx="72135"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d</a:t>
            </a:r>
            <a:endParaRPr lang="en-US" sz="1080" dirty="0"/>
          </a:p>
        </p:txBody>
      </p:sp>
      <p:sp>
        <p:nvSpPr>
          <p:cNvPr id="58" name="Text 54"/>
          <p:cNvSpPr/>
          <p:nvPr/>
        </p:nvSpPr>
        <p:spPr>
          <a:xfrm>
            <a:off x="4870378" y="3168176"/>
            <a:ext cx="965008"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 is the mean </a:t>
            </a:r>
            <a:endParaRPr lang="en-US" sz="1256" dirty="0"/>
          </a:p>
        </p:txBody>
      </p:sp>
      <p:sp>
        <p:nvSpPr>
          <p:cNvPr id="59" name="Text 55"/>
          <p:cNvSpPr/>
          <p:nvPr/>
        </p:nvSpPr>
        <p:spPr>
          <a:xfrm>
            <a:off x="1945343" y="3425351"/>
            <a:ext cx="2491067"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for cases without missing values.</a:t>
            </a:r>
            <a:endParaRPr lang="en-US" sz="1256" dirty="0"/>
          </a:p>
        </p:txBody>
      </p:sp>
      <p:pic>
        <p:nvPicPr>
          <p:cNvPr id="60" name="Image 2" descr="preencoded.png"/>
          <p:cNvPicPr>
            <a:picLocks noChangeAspect="1"/>
          </p:cNvPicPr>
          <p:nvPr/>
        </p:nvPicPr>
        <p:blipFill>
          <a:blip r:embed="rId5"/>
          <a:stretch>
            <a:fillRect/>
          </a:stretch>
        </p:blipFill>
        <p:spPr>
          <a:xfrm>
            <a:off x="381001" y="3983943"/>
            <a:ext cx="190500" cy="190500"/>
          </a:xfrm>
          <a:prstGeom prst="rect">
            <a:avLst/>
          </a:prstGeom>
        </p:spPr>
      </p:pic>
      <p:sp>
        <p:nvSpPr>
          <p:cNvPr id="61" name="Text 56"/>
          <p:cNvSpPr/>
          <p:nvPr/>
        </p:nvSpPr>
        <p:spPr>
          <a:xfrm>
            <a:off x="666751" y="3970666"/>
            <a:ext cx="2319546"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Permutation Distribution:</a:t>
            </a:r>
            <a:endParaRPr lang="en-US" sz="1395" dirty="0"/>
          </a:p>
        </p:txBody>
      </p:sp>
      <p:sp>
        <p:nvSpPr>
          <p:cNvPr id="62" name="Text 57"/>
          <p:cNvSpPr/>
          <p:nvPr/>
        </p:nvSpPr>
        <p:spPr>
          <a:xfrm>
            <a:off x="3064967" y="3970666"/>
            <a:ext cx="20903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Generated by randomly </a:t>
            </a:r>
            <a:endParaRPr lang="en-US" sz="1395" dirty="0"/>
          </a:p>
        </p:txBody>
      </p:sp>
      <p:sp>
        <p:nvSpPr>
          <p:cNvPr id="63" name="Text 58"/>
          <p:cNvSpPr/>
          <p:nvPr/>
        </p:nvSpPr>
        <p:spPr>
          <a:xfrm>
            <a:off x="666751" y="4256416"/>
            <a:ext cx="480740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shuffling the missingness indicator and recalculating the </a:t>
            </a:r>
            <a:endParaRPr lang="en-US" sz="1395" dirty="0"/>
          </a:p>
        </p:txBody>
      </p:sp>
      <p:sp>
        <p:nvSpPr>
          <p:cNvPr id="64" name="Text 59"/>
          <p:cNvSpPr/>
          <p:nvPr/>
        </p:nvSpPr>
        <p:spPr>
          <a:xfrm>
            <a:off x="666751" y="4542166"/>
            <a:ext cx="207749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test statistic many times.</a:t>
            </a:r>
            <a:endParaRPr lang="en-US" sz="1395" dirty="0"/>
          </a:p>
        </p:txBody>
      </p:sp>
      <p:sp>
        <p:nvSpPr>
          <p:cNvPr id="65" name="Shape 60"/>
          <p:cNvSpPr/>
          <p:nvPr/>
        </p:nvSpPr>
        <p:spPr>
          <a:xfrm>
            <a:off x="381001" y="4984068"/>
            <a:ext cx="5619751" cy="1817043"/>
          </a:xfrm>
          <a:prstGeom prst="rect">
            <a:avLst/>
          </a:prstGeom>
          <a:solidFill>
            <a:srgbClr val="3498DB">
              <a:alpha val="10000"/>
            </a:srgbClr>
          </a:solidFill>
          <a:ln/>
        </p:spPr>
      </p:sp>
      <p:sp>
        <p:nvSpPr>
          <p:cNvPr id="85" name="Text 80"/>
          <p:cNvSpPr/>
          <p:nvPr/>
        </p:nvSpPr>
        <p:spPr>
          <a:xfrm>
            <a:off x="565344" y="6175844"/>
            <a:ext cx="517769"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where </a:t>
            </a:r>
            <a:endParaRPr lang="en-US" sz="1256" dirty="0"/>
          </a:p>
        </p:txBody>
      </p:sp>
      <p:sp>
        <p:nvSpPr>
          <p:cNvPr id="87" name="Text 82"/>
          <p:cNvSpPr/>
          <p:nvPr/>
        </p:nvSpPr>
        <p:spPr>
          <a:xfrm>
            <a:off x="1334667" y="6175844"/>
            <a:ext cx="2447786"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 is the number of permutations, </a:t>
            </a:r>
            <a:endParaRPr lang="en-US" sz="1256" dirty="0"/>
          </a:p>
        </p:txBody>
      </p:sp>
      <p:sp>
        <p:nvSpPr>
          <p:cNvPr id="89" name="Text 84"/>
          <p:cNvSpPr/>
          <p:nvPr/>
        </p:nvSpPr>
        <p:spPr>
          <a:xfrm>
            <a:off x="3977418" y="6177467"/>
            <a:ext cx="72135" cy="166199"/>
          </a:xfrm>
          <a:prstGeom prst="rect">
            <a:avLst/>
          </a:prstGeom>
          <a:noFill/>
          <a:ln/>
        </p:spPr>
        <p:txBody>
          <a:bodyPr wrap="none" lIns="0" tIns="0" rIns="0" bIns="0" rtlCol="0" anchor="ctr">
            <a:spAutoFit/>
          </a:bodyPr>
          <a:lstStyle/>
          <a:p>
            <a:pPr algn="ctr"/>
            <a:r>
              <a:rPr lang="en-US" sz="1080" dirty="0">
                <a:solidFill>
                  <a:srgbClr val="ECF0F1"/>
                </a:solidFill>
                <a:latin typeface="math" pitchFamily="34" charset="0"/>
                <a:ea typeface="math" pitchFamily="34" charset="-122"/>
                <a:cs typeface="math" pitchFamily="34" charset="-120"/>
              </a:rPr>
              <a:t>b</a:t>
            </a:r>
            <a:endParaRPr lang="en-US" sz="1080" dirty="0"/>
          </a:p>
        </p:txBody>
      </p:sp>
      <p:sp>
        <p:nvSpPr>
          <p:cNvPr id="90" name="Text 85"/>
          <p:cNvSpPr/>
          <p:nvPr/>
        </p:nvSpPr>
        <p:spPr>
          <a:xfrm>
            <a:off x="4097530" y="6175844"/>
            <a:ext cx="1699183"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 is the test statistic for </a:t>
            </a:r>
            <a:endParaRPr lang="en-US" sz="1256" dirty="0"/>
          </a:p>
        </p:txBody>
      </p:sp>
      <p:sp>
        <p:nvSpPr>
          <p:cNvPr id="91" name="Text 86"/>
          <p:cNvSpPr/>
          <p:nvPr/>
        </p:nvSpPr>
        <p:spPr>
          <a:xfrm>
            <a:off x="1376275" y="6433019"/>
            <a:ext cx="993862"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permutation </a:t>
            </a:r>
            <a:endParaRPr lang="en-US" sz="1256" dirty="0"/>
          </a:p>
        </p:txBody>
      </p:sp>
      <p:sp>
        <p:nvSpPr>
          <p:cNvPr id="92" name="Text 87"/>
          <p:cNvSpPr/>
          <p:nvPr/>
        </p:nvSpPr>
        <p:spPr>
          <a:xfrm>
            <a:off x="2387912" y="6330027"/>
            <a:ext cx="133050" cy="251607"/>
          </a:xfrm>
          <a:prstGeom prst="rect">
            <a:avLst/>
          </a:prstGeom>
          <a:noFill/>
          <a:ln/>
        </p:spPr>
        <p:txBody>
          <a:bodyPr wrap="none" lIns="0" tIns="0" rIns="0" bIns="0" rtlCol="0" anchor="ctr">
            <a:spAutoFit/>
          </a:bodyPr>
          <a:lstStyle/>
          <a:p>
            <a:pPr algn="ctr"/>
            <a:r>
              <a:rPr lang="en-US" sz="1635" dirty="0">
                <a:solidFill>
                  <a:srgbClr val="ECF0F1"/>
                </a:solidFill>
                <a:latin typeface="math" pitchFamily="34" charset="0"/>
                <a:ea typeface="math" pitchFamily="34" charset="-122"/>
                <a:cs typeface="math" pitchFamily="34" charset="-120"/>
              </a:rPr>
              <a:t>b</a:t>
            </a:r>
            <a:endParaRPr lang="en-US" sz="1635" dirty="0"/>
          </a:p>
        </p:txBody>
      </p:sp>
      <p:sp>
        <p:nvSpPr>
          <p:cNvPr id="93" name="Text 88"/>
          <p:cNvSpPr/>
          <p:nvPr/>
        </p:nvSpPr>
        <p:spPr>
          <a:xfrm>
            <a:off x="2506445" y="6433019"/>
            <a:ext cx="411972"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 and </a:t>
            </a:r>
            <a:endParaRPr lang="en-US" sz="1256" dirty="0"/>
          </a:p>
        </p:txBody>
      </p:sp>
      <p:sp>
        <p:nvSpPr>
          <p:cNvPr id="95" name="Text 90"/>
          <p:cNvSpPr/>
          <p:nvPr/>
        </p:nvSpPr>
        <p:spPr>
          <a:xfrm>
            <a:off x="3099316" y="6433019"/>
            <a:ext cx="1877117" cy="193258"/>
          </a:xfrm>
          <a:prstGeom prst="rect">
            <a:avLst/>
          </a:prstGeom>
          <a:noFill/>
          <a:ln/>
        </p:spPr>
        <p:txBody>
          <a:bodyPr wrap="none" lIns="0" tIns="0" rIns="0" bIns="0" rtlCol="0" anchor="ctr">
            <a:spAutoFit/>
          </a:bodyPr>
          <a:lstStyle/>
          <a:p>
            <a:pPr algn="ctr"/>
            <a:r>
              <a:rPr lang="en-US" sz="1256" dirty="0">
                <a:solidFill>
                  <a:srgbClr val="ECF0F1"/>
                </a:solidFill>
                <a:latin typeface="Noto Sans" pitchFamily="34" charset="0"/>
                <a:ea typeface="Noto Sans" pitchFamily="34" charset="-122"/>
                <a:cs typeface="Noto Sans" pitchFamily="34" charset="-120"/>
              </a:rPr>
              <a:t> is the indicator function.</a:t>
            </a:r>
            <a:endParaRPr lang="en-US" sz="1256" dirty="0"/>
          </a:p>
        </p:txBody>
      </p:sp>
      <p:pic>
        <p:nvPicPr>
          <p:cNvPr id="96" name="Image 3" descr="preencoded.png"/>
          <p:cNvPicPr>
            <a:picLocks noChangeAspect="1"/>
          </p:cNvPicPr>
          <p:nvPr/>
        </p:nvPicPr>
        <p:blipFill>
          <a:blip r:embed="rId6"/>
          <a:stretch>
            <a:fillRect/>
          </a:stretch>
        </p:blipFill>
        <p:spPr>
          <a:xfrm>
            <a:off x="381001" y="6991611"/>
            <a:ext cx="190500" cy="190500"/>
          </a:xfrm>
          <a:prstGeom prst="rect">
            <a:avLst/>
          </a:prstGeom>
        </p:spPr>
      </p:pic>
      <p:sp>
        <p:nvSpPr>
          <p:cNvPr id="97" name="Text 91"/>
          <p:cNvSpPr/>
          <p:nvPr/>
        </p:nvSpPr>
        <p:spPr>
          <a:xfrm>
            <a:off x="666751" y="6978334"/>
            <a:ext cx="125515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Decision Rule:</a:t>
            </a:r>
            <a:endParaRPr lang="en-US" sz="1395" dirty="0"/>
          </a:p>
        </p:txBody>
      </p:sp>
      <p:sp>
        <p:nvSpPr>
          <p:cNvPr id="98" name="Text 92"/>
          <p:cNvSpPr/>
          <p:nvPr/>
        </p:nvSpPr>
        <p:spPr>
          <a:xfrm>
            <a:off x="1968438" y="6978334"/>
            <a:ext cx="356507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Reject the null hypothesis (MCAR) if the p-</a:t>
            </a:r>
            <a:endParaRPr lang="en-US" sz="1395" dirty="0"/>
          </a:p>
        </p:txBody>
      </p:sp>
      <p:sp>
        <p:nvSpPr>
          <p:cNvPr id="99" name="Text 93"/>
          <p:cNvSpPr/>
          <p:nvPr/>
        </p:nvSpPr>
        <p:spPr>
          <a:xfrm>
            <a:off x="666751" y="7264083"/>
            <a:ext cx="417902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value is less than the significance level (e.g., 0.05).</a:t>
            </a:r>
            <a:endParaRPr lang="en-US" sz="1395" dirty="0"/>
          </a:p>
        </p:txBody>
      </p:sp>
      <p:pic>
        <p:nvPicPr>
          <p:cNvPr id="100" name="Image 4" descr="preencoded.png"/>
          <p:cNvPicPr>
            <a:picLocks noChangeAspect="1"/>
          </p:cNvPicPr>
          <p:nvPr/>
        </p:nvPicPr>
        <p:blipFill>
          <a:blip r:embed="rId7"/>
          <a:stretch>
            <a:fillRect/>
          </a:stretch>
        </p:blipFill>
        <p:spPr>
          <a:xfrm>
            <a:off x="6238875" y="2109899"/>
            <a:ext cx="5524500" cy="4762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8763000"/>
          </a:xfrm>
          <a:prstGeom prst="rect">
            <a:avLst/>
          </a:prstGeom>
        </p:spPr>
      </p:pic>
      <p:sp>
        <p:nvSpPr>
          <p:cNvPr id="3" name="Text 0"/>
          <p:cNvSpPr/>
          <p:nvPr/>
        </p:nvSpPr>
        <p:spPr>
          <a:xfrm>
            <a:off x="381001" y="430297"/>
            <a:ext cx="6387967"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Implementation of Permutation Test</a:t>
            </a:r>
            <a:endParaRPr lang="en-US" sz="2700" dirty="0"/>
          </a:p>
        </p:txBody>
      </p:sp>
      <p:pic>
        <p:nvPicPr>
          <p:cNvPr id="4" name="Image 1" descr="preencoded.png"/>
          <p:cNvPicPr>
            <a:picLocks noChangeAspect="1"/>
          </p:cNvPicPr>
          <p:nvPr/>
        </p:nvPicPr>
        <p:blipFill>
          <a:blip r:embed="rId4"/>
          <a:stretch>
            <a:fillRect/>
          </a:stretch>
        </p:blipFill>
        <p:spPr>
          <a:xfrm>
            <a:off x="381000" y="1323975"/>
            <a:ext cx="238125" cy="190500"/>
          </a:xfrm>
          <a:prstGeom prst="rect">
            <a:avLst/>
          </a:prstGeom>
        </p:spPr>
      </p:pic>
      <p:sp>
        <p:nvSpPr>
          <p:cNvPr id="5" name="Text 1"/>
          <p:cNvSpPr/>
          <p:nvPr/>
        </p:nvSpPr>
        <p:spPr>
          <a:xfrm>
            <a:off x="714375" y="1310698"/>
            <a:ext cx="149560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Algorithm Steps:</a:t>
            </a:r>
            <a:endParaRPr lang="en-US" sz="1395" dirty="0"/>
          </a:p>
        </p:txBody>
      </p:sp>
      <p:sp>
        <p:nvSpPr>
          <p:cNvPr id="6" name="Shape 2"/>
          <p:cNvSpPr/>
          <p:nvPr/>
        </p:nvSpPr>
        <p:spPr>
          <a:xfrm>
            <a:off x="381001" y="1704975"/>
            <a:ext cx="5619751" cy="4629151"/>
          </a:xfrm>
          <a:prstGeom prst="rect">
            <a:avLst/>
          </a:prstGeom>
          <a:solidFill>
            <a:srgbClr val="3498DB">
              <a:alpha val="10000"/>
            </a:srgbClr>
          </a:solidFill>
          <a:ln/>
        </p:spPr>
      </p:sp>
      <p:sp>
        <p:nvSpPr>
          <p:cNvPr id="7" name="Text 3"/>
          <p:cNvSpPr/>
          <p:nvPr/>
        </p:nvSpPr>
        <p:spPr>
          <a:xfrm>
            <a:off x="381001" y="2216599"/>
            <a:ext cx="5619751" cy="3605902"/>
          </a:xfrm>
          <a:prstGeom prst="rect">
            <a:avLst/>
          </a:prstGeom>
          <a:noFill/>
          <a:ln/>
        </p:spPr>
        <p:txBody>
          <a:bodyPr wrap="square" lIns="170011" tIns="170011" rIns="170011" bIns="170011" rtlCol="0" anchor="ctr">
            <a:spAutoFit/>
          </a:bodyPr>
          <a:lstStyle/>
          <a:p>
            <a:endParaRPr lang="en-US" sz="1116" dirty="0"/>
          </a:p>
          <a:p>
            <a:r>
              <a:rPr lang="en-US" sz="1116" dirty="0">
                <a:solidFill>
                  <a:srgbClr val="ECF0F1"/>
                </a:solidFill>
                <a:latin typeface="Noto Sans" pitchFamily="34" charset="0"/>
                <a:ea typeface="Noto Sans" pitchFamily="34" charset="-122"/>
                <a:cs typeface="Noto Sans" pitchFamily="34" charset="-120"/>
              </a:rPr>
              <a:t>1. Calculate observed test statistic:</a:t>
            </a:r>
            <a:endParaRPr lang="en-US" sz="1116" dirty="0"/>
          </a:p>
          <a:p>
            <a:r>
              <a:rPr lang="en-US" sz="1116" dirty="0">
                <a:solidFill>
                  <a:srgbClr val="ECF0F1"/>
                </a:solidFill>
                <a:latin typeface="Noto Sans" pitchFamily="34" charset="0"/>
                <a:ea typeface="Noto Sans" pitchFamily="34" charset="-122"/>
                <a:cs typeface="Noto Sans" pitchFamily="34" charset="-120"/>
              </a:rPr>
              <a:t>   - Create missingness indicator for variable with missing values</a:t>
            </a:r>
            <a:endParaRPr lang="en-US" sz="1116" dirty="0"/>
          </a:p>
          <a:p>
            <a:r>
              <a:rPr lang="en-US" sz="1116" dirty="0">
                <a:solidFill>
                  <a:srgbClr val="ECF0F1"/>
                </a:solidFill>
                <a:latin typeface="Noto Sans" pitchFamily="34" charset="0"/>
                <a:ea typeface="Noto Sans" pitchFamily="34" charset="-122"/>
                <a:cs typeface="Noto Sans" pitchFamily="34" charset="-120"/>
              </a:rPr>
              <a:t>   - Calculate mean of comparison variable for both groups</a:t>
            </a:r>
            <a:endParaRPr lang="en-US" sz="1116" dirty="0"/>
          </a:p>
          <a:p>
            <a:r>
              <a:rPr lang="en-US" sz="1116" dirty="0">
                <a:solidFill>
                  <a:srgbClr val="ECF0F1"/>
                </a:solidFill>
                <a:latin typeface="Noto Sans" pitchFamily="34" charset="0"/>
                <a:ea typeface="Noto Sans" pitchFamily="34" charset="-122"/>
                <a:cs typeface="Noto Sans" pitchFamily="34" charset="-120"/>
              </a:rPr>
              <a:t>   - Compute difference between means (observed test statistic)</a:t>
            </a:r>
            <a:endParaRPr lang="en-US" sz="1116" dirty="0"/>
          </a:p>
          <a:p>
            <a:endParaRPr lang="en-US" sz="1116" dirty="0"/>
          </a:p>
          <a:p>
            <a:r>
              <a:rPr lang="en-US" sz="1116" dirty="0">
                <a:solidFill>
                  <a:srgbClr val="ECF0F1"/>
                </a:solidFill>
                <a:latin typeface="Noto Sans" pitchFamily="34" charset="0"/>
                <a:ea typeface="Noto Sans" pitchFamily="34" charset="-122"/>
                <a:cs typeface="Noto Sans" pitchFamily="34" charset="-120"/>
              </a:rPr>
              <a:t>2. Generate permutation distribution:</a:t>
            </a:r>
            <a:endParaRPr lang="en-US" sz="1116" dirty="0"/>
          </a:p>
          <a:p>
            <a:r>
              <a:rPr lang="en-US" sz="1116" dirty="0">
                <a:solidFill>
                  <a:srgbClr val="ECF0F1"/>
                </a:solidFill>
                <a:latin typeface="Noto Sans" pitchFamily="34" charset="0"/>
                <a:ea typeface="Noto Sans" pitchFamily="34" charset="-122"/>
                <a:cs typeface="Noto Sans" pitchFamily="34" charset="-120"/>
              </a:rPr>
              <a:t>   - For i = 1 to n_permutations:</a:t>
            </a:r>
            <a:endParaRPr lang="en-US" sz="1116" dirty="0"/>
          </a:p>
          <a:p>
            <a:r>
              <a:rPr lang="en-US" sz="1116" dirty="0">
                <a:solidFill>
                  <a:srgbClr val="ECF0F1"/>
                </a:solidFill>
                <a:latin typeface="Noto Sans" pitchFamily="34" charset="0"/>
                <a:ea typeface="Noto Sans" pitchFamily="34" charset="-122"/>
                <a:cs typeface="Noto Sans" pitchFamily="34" charset="-120"/>
              </a:rPr>
              <a:t>     a. Randomly shuffle the missingness indicator</a:t>
            </a:r>
            <a:endParaRPr lang="en-US" sz="1116" dirty="0"/>
          </a:p>
          <a:p>
            <a:r>
              <a:rPr lang="en-US" sz="1116" dirty="0">
                <a:solidFill>
                  <a:srgbClr val="ECF0F1"/>
                </a:solidFill>
                <a:latin typeface="Noto Sans" pitchFamily="34" charset="0"/>
                <a:ea typeface="Noto Sans" pitchFamily="34" charset="-122"/>
                <a:cs typeface="Noto Sans" pitchFamily="34" charset="-120"/>
              </a:rPr>
              <a:t>     b. Calculate mean difference with shuffled indicator</a:t>
            </a:r>
            <a:endParaRPr lang="en-US" sz="1116" dirty="0"/>
          </a:p>
          <a:p>
            <a:r>
              <a:rPr lang="en-US" sz="1116" dirty="0">
                <a:solidFill>
                  <a:srgbClr val="ECF0F1"/>
                </a:solidFill>
                <a:latin typeface="Noto Sans" pitchFamily="34" charset="0"/>
                <a:ea typeface="Noto Sans" pitchFamily="34" charset="-122"/>
                <a:cs typeface="Noto Sans" pitchFamily="34" charset="-120"/>
              </a:rPr>
              <a:t>     c. Store this permutation test statistic</a:t>
            </a:r>
            <a:endParaRPr lang="en-US" sz="1116" dirty="0"/>
          </a:p>
          <a:p>
            <a:endParaRPr lang="en-US" sz="1116" dirty="0"/>
          </a:p>
          <a:p>
            <a:r>
              <a:rPr lang="en-US" sz="1116" dirty="0">
                <a:solidFill>
                  <a:srgbClr val="ECF0F1"/>
                </a:solidFill>
                <a:latin typeface="Noto Sans" pitchFamily="34" charset="0"/>
                <a:ea typeface="Noto Sans" pitchFamily="34" charset="-122"/>
                <a:cs typeface="Noto Sans" pitchFamily="34" charset="-120"/>
              </a:rPr>
              <a:t>3. Calculate p-value:</a:t>
            </a:r>
            <a:endParaRPr lang="en-US" sz="1116" dirty="0"/>
          </a:p>
          <a:p>
            <a:r>
              <a:rPr lang="en-US" sz="1116" dirty="0">
                <a:solidFill>
                  <a:srgbClr val="ECF0F1"/>
                </a:solidFill>
                <a:latin typeface="Noto Sans" pitchFamily="34" charset="0"/>
                <a:ea typeface="Noto Sans" pitchFamily="34" charset="-122"/>
                <a:cs typeface="Noto Sans" pitchFamily="34" charset="-120"/>
              </a:rPr>
              <a:t>   - Count how many permutation statistics are &gt;= observed</a:t>
            </a:r>
            <a:endParaRPr lang="en-US" sz="1116" dirty="0"/>
          </a:p>
          <a:p>
            <a:r>
              <a:rPr lang="en-US" sz="1116" dirty="0">
                <a:solidFill>
                  <a:srgbClr val="ECF0F1"/>
                </a:solidFill>
                <a:latin typeface="Noto Sans" pitchFamily="34" charset="0"/>
                <a:ea typeface="Noto Sans" pitchFamily="34" charset="-122"/>
                <a:cs typeface="Noto Sans" pitchFamily="34" charset="-120"/>
              </a:rPr>
              <a:t>   - Divide by total number of permutations</a:t>
            </a:r>
            <a:endParaRPr lang="en-US" sz="1116" dirty="0"/>
          </a:p>
          <a:p>
            <a:endParaRPr lang="en-US" sz="1116" dirty="0"/>
          </a:p>
          <a:p>
            <a:r>
              <a:rPr lang="en-US" sz="1116" dirty="0">
                <a:solidFill>
                  <a:srgbClr val="ECF0F1"/>
                </a:solidFill>
                <a:latin typeface="Noto Sans" pitchFamily="34" charset="0"/>
                <a:ea typeface="Noto Sans" pitchFamily="34" charset="-122"/>
                <a:cs typeface="Noto Sans" pitchFamily="34" charset="-120"/>
              </a:rPr>
              <a:t>4. Make decision:</a:t>
            </a:r>
            <a:endParaRPr lang="en-US" sz="1116" dirty="0"/>
          </a:p>
          <a:p>
            <a:r>
              <a:rPr lang="en-US" sz="1116" dirty="0">
                <a:solidFill>
                  <a:srgbClr val="ECF0F1"/>
                </a:solidFill>
                <a:latin typeface="Noto Sans" pitchFamily="34" charset="0"/>
                <a:ea typeface="Noto Sans" pitchFamily="34" charset="-122"/>
                <a:cs typeface="Noto Sans" pitchFamily="34" charset="-120"/>
              </a:rPr>
              <a:t>   - If p-value &lt; 0.05, reject MCAR hypothesis</a:t>
            </a:r>
            <a:endParaRPr lang="en-US" sz="1116" dirty="0"/>
          </a:p>
          <a:p>
            <a:r>
              <a:rPr lang="en-US" sz="1116" dirty="0">
                <a:solidFill>
                  <a:srgbClr val="ECF0F1"/>
                </a:solidFill>
                <a:latin typeface="Noto Sans" pitchFamily="34" charset="0"/>
                <a:ea typeface="Noto Sans" pitchFamily="34" charset="-122"/>
                <a:cs typeface="Noto Sans" pitchFamily="34" charset="-120"/>
              </a:rPr>
              <a:t>   - Otherwise, fail to reject MCAR hypothesis</a:t>
            </a:r>
            <a:endParaRPr lang="en-US" sz="1116" dirty="0"/>
          </a:p>
        </p:txBody>
      </p:sp>
      <p:pic>
        <p:nvPicPr>
          <p:cNvPr id="16" name="Image 6" descr="preencoded.png"/>
          <p:cNvPicPr>
            <a:picLocks noChangeAspect="1"/>
          </p:cNvPicPr>
          <p:nvPr/>
        </p:nvPicPr>
        <p:blipFill>
          <a:blip r:embed="rId5"/>
          <a:stretch>
            <a:fillRect/>
          </a:stretch>
        </p:blipFill>
        <p:spPr>
          <a:xfrm>
            <a:off x="6191252" y="1621974"/>
            <a:ext cx="4917281" cy="4762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010400"/>
          </a:xfrm>
          <a:prstGeom prst="rect">
            <a:avLst/>
          </a:prstGeom>
        </p:spPr>
      </p:pic>
      <p:sp>
        <p:nvSpPr>
          <p:cNvPr id="3" name="Text 0"/>
          <p:cNvSpPr/>
          <p:nvPr/>
        </p:nvSpPr>
        <p:spPr>
          <a:xfrm>
            <a:off x="381000" y="430297"/>
            <a:ext cx="6625212"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Interpreting Permutation Test Results</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2" y="1310698"/>
            <a:ext cx="206306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P-value Interpretation:</a:t>
            </a:r>
            <a:endParaRPr lang="en-US" sz="1395" dirty="0"/>
          </a:p>
        </p:txBody>
      </p:sp>
      <p:sp>
        <p:nvSpPr>
          <p:cNvPr id="6" name="Text 2"/>
          <p:cNvSpPr/>
          <p:nvPr/>
        </p:nvSpPr>
        <p:spPr>
          <a:xfrm>
            <a:off x="2787217" y="1310698"/>
            <a:ext cx="277319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The proportion of permutations </a:t>
            </a:r>
            <a:endParaRPr lang="en-US" sz="1395" dirty="0"/>
          </a:p>
        </p:txBody>
      </p:sp>
      <p:sp>
        <p:nvSpPr>
          <p:cNvPr id="7" name="Text 3"/>
          <p:cNvSpPr/>
          <p:nvPr/>
        </p:nvSpPr>
        <p:spPr>
          <a:xfrm>
            <a:off x="666751" y="1596448"/>
            <a:ext cx="501259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where the test statistic is as extreme or more extreme than </a:t>
            </a:r>
            <a:endParaRPr lang="en-US" sz="1395" dirty="0"/>
          </a:p>
        </p:txBody>
      </p:sp>
      <p:sp>
        <p:nvSpPr>
          <p:cNvPr id="8" name="Text 4"/>
          <p:cNvSpPr/>
          <p:nvPr/>
        </p:nvSpPr>
        <p:spPr>
          <a:xfrm>
            <a:off x="666752" y="1882198"/>
            <a:ext cx="164949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the observed value.</a:t>
            </a:r>
            <a:endParaRPr lang="en-US" sz="1395" dirty="0"/>
          </a:p>
        </p:txBody>
      </p:sp>
      <p:pic>
        <p:nvPicPr>
          <p:cNvPr id="9" name="Image 2" descr="preencoded.png"/>
          <p:cNvPicPr>
            <a:picLocks noChangeAspect="1"/>
          </p:cNvPicPr>
          <p:nvPr/>
        </p:nvPicPr>
        <p:blipFill>
          <a:blip r:embed="rId5"/>
          <a:stretch>
            <a:fillRect/>
          </a:stretch>
        </p:blipFill>
        <p:spPr>
          <a:xfrm>
            <a:off x="381000" y="2371726"/>
            <a:ext cx="238125" cy="190500"/>
          </a:xfrm>
          <a:prstGeom prst="rect">
            <a:avLst/>
          </a:prstGeom>
        </p:spPr>
      </p:pic>
      <p:sp>
        <p:nvSpPr>
          <p:cNvPr id="10" name="Text 5"/>
          <p:cNvSpPr/>
          <p:nvPr/>
        </p:nvSpPr>
        <p:spPr>
          <a:xfrm>
            <a:off x="714375" y="2358448"/>
            <a:ext cx="125515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Decision Rule:</a:t>
            </a:r>
            <a:endParaRPr lang="en-US" sz="1395" dirty="0"/>
          </a:p>
        </p:txBody>
      </p:sp>
      <p:sp>
        <p:nvSpPr>
          <p:cNvPr id="11" name="Text 6"/>
          <p:cNvSpPr/>
          <p:nvPr/>
        </p:nvSpPr>
        <p:spPr>
          <a:xfrm>
            <a:off x="2016063" y="2358448"/>
            <a:ext cx="362278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p-value &lt; 0.05, reject the null hypothesis </a:t>
            </a:r>
            <a:endParaRPr lang="en-US" sz="1395" dirty="0"/>
          </a:p>
        </p:txBody>
      </p:sp>
      <p:sp>
        <p:nvSpPr>
          <p:cNvPr id="12" name="Text 7"/>
          <p:cNvSpPr/>
          <p:nvPr/>
        </p:nvSpPr>
        <p:spPr>
          <a:xfrm>
            <a:off x="714376" y="2644198"/>
            <a:ext cx="167994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that data are MCAR.</a:t>
            </a:r>
            <a:endParaRPr lang="en-US" sz="1395" dirty="0"/>
          </a:p>
        </p:txBody>
      </p:sp>
      <p:sp>
        <p:nvSpPr>
          <p:cNvPr id="13" name="Shape 8"/>
          <p:cNvSpPr/>
          <p:nvPr/>
        </p:nvSpPr>
        <p:spPr>
          <a:xfrm>
            <a:off x="381001" y="3086101"/>
            <a:ext cx="5619751" cy="2324100"/>
          </a:xfrm>
          <a:prstGeom prst="rect">
            <a:avLst/>
          </a:prstGeom>
          <a:solidFill>
            <a:srgbClr val="3498DB">
              <a:alpha val="10000"/>
            </a:srgbClr>
          </a:solidFill>
          <a:ln/>
        </p:spPr>
      </p:sp>
      <p:sp>
        <p:nvSpPr>
          <p:cNvPr id="14" name="Shape 9"/>
          <p:cNvSpPr/>
          <p:nvPr/>
        </p:nvSpPr>
        <p:spPr>
          <a:xfrm>
            <a:off x="381001" y="3086101"/>
            <a:ext cx="38100" cy="2324100"/>
          </a:xfrm>
          <a:prstGeom prst="rect">
            <a:avLst/>
          </a:prstGeom>
          <a:solidFill>
            <a:srgbClr val="3498DB"/>
          </a:solidFill>
          <a:ln/>
        </p:spPr>
      </p:sp>
      <p:sp>
        <p:nvSpPr>
          <p:cNvPr id="15" name="Text 10"/>
          <p:cNvSpPr/>
          <p:nvPr/>
        </p:nvSpPr>
        <p:spPr>
          <a:xfrm>
            <a:off x="523875" y="3265695"/>
            <a:ext cx="1952458" cy="193258"/>
          </a:xfrm>
          <a:prstGeom prst="rect">
            <a:avLst/>
          </a:prstGeom>
          <a:noFill/>
          <a:ln/>
        </p:spPr>
        <p:txBody>
          <a:bodyPr wrap="none" lIns="0" tIns="0" rIns="0" bIns="0" rtlCol="0" anchor="ctr">
            <a:spAutoFit/>
          </a:bodyPr>
          <a:lstStyle/>
          <a:p>
            <a:r>
              <a:rPr lang="en-US" sz="1256" b="1" dirty="0">
                <a:solidFill>
                  <a:srgbClr val="ECF0F1"/>
                </a:solidFill>
                <a:latin typeface="Noto Sans" pitchFamily="34" charset="0"/>
                <a:ea typeface="Noto Sans" pitchFamily="34" charset="-122"/>
                <a:cs typeface="Noto Sans" pitchFamily="34" charset="-120"/>
              </a:rPr>
              <a:t>Example Interpretation:</a:t>
            </a:r>
            <a:endParaRPr lang="en-US" sz="1256" dirty="0"/>
          </a:p>
        </p:txBody>
      </p:sp>
      <p:sp>
        <p:nvSpPr>
          <p:cNvPr id="16" name="Text 11"/>
          <p:cNvSpPr/>
          <p:nvPr/>
        </p:nvSpPr>
        <p:spPr>
          <a:xfrm>
            <a:off x="523875" y="3752718"/>
            <a:ext cx="1143000" cy="171714"/>
          </a:xfrm>
          <a:prstGeom prst="rect">
            <a:avLst/>
          </a:prstGeom>
          <a:noFill/>
          <a:ln/>
        </p:spPr>
        <p:txBody>
          <a:bodyPr wrap="square" lIns="0" tIns="0" rIns="0" bIns="0" rtlCol="0" anchor="ctr">
            <a:spAutoFit/>
          </a:bodyPr>
          <a:lstStyle/>
          <a:p>
            <a:r>
              <a:rPr lang="en-US" sz="1116" b="1" dirty="0">
                <a:solidFill>
                  <a:srgbClr val="3498DB"/>
                </a:solidFill>
                <a:latin typeface="Noto Sans" pitchFamily="34" charset="0"/>
                <a:ea typeface="Noto Sans" pitchFamily="34" charset="-122"/>
                <a:cs typeface="Noto Sans" pitchFamily="34" charset="-120"/>
              </a:rPr>
              <a:t>p = 0.82</a:t>
            </a:r>
            <a:endParaRPr lang="en-US" sz="1116" dirty="0"/>
          </a:p>
        </p:txBody>
      </p:sp>
      <p:sp>
        <p:nvSpPr>
          <p:cNvPr id="17" name="Text 12"/>
          <p:cNvSpPr/>
          <p:nvPr/>
        </p:nvSpPr>
        <p:spPr>
          <a:xfrm>
            <a:off x="1666875" y="3666861"/>
            <a:ext cx="4191000"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Fail to reject MCAR. No evidence that missingness is related to observed variables.</a:t>
            </a:r>
            <a:endParaRPr lang="en-US" sz="1116" dirty="0"/>
          </a:p>
        </p:txBody>
      </p:sp>
      <p:sp>
        <p:nvSpPr>
          <p:cNvPr id="18" name="Text 13"/>
          <p:cNvSpPr/>
          <p:nvPr/>
        </p:nvSpPr>
        <p:spPr>
          <a:xfrm>
            <a:off x="523875" y="4305168"/>
            <a:ext cx="1143000" cy="171714"/>
          </a:xfrm>
          <a:prstGeom prst="rect">
            <a:avLst/>
          </a:prstGeom>
          <a:noFill/>
          <a:ln/>
        </p:spPr>
        <p:txBody>
          <a:bodyPr wrap="square" lIns="0" tIns="0" rIns="0" bIns="0" rtlCol="0" anchor="ctr">
            <a:spAutoFit/>
          </a:bodyPr>
          <a:lstStyle/>
          <a:p>
            <a:r>
              <a:rPr lang="en-US" sz="1116" b="1" dirty="0">
                <a:solidFill>
                  <a:srgbClr val="3498DB"/>
                </a:solidFill>
                <a:latin typeface="Noto Sans" pitchFamily="34" charset="0"/>
                <a:ea typeface="Noto Sans" pitchFamily="34" charset="-122"/>
                <a:cs typeface="Noto Sans" pitchFamily="34" charset="-120"/>
              </a:rPr>
              <a:t>p = 0.03</a:t>
            </a:r>
            <a:endParaRPr lang="en-US" sz="1116" dirty="0"/>
          </a:p>
        </p:txBody>
      </p:sp>
      <p:sp>
        <p:nvSpPr>
          <p:cNvPr id="19" name="Text 14"/>
          <p:cNvSpPr/>
          <p:nvPr/>
        </p:nvSpPr>
        <p:spPr>
          <a:xfrm>
            <a:off x="1666875" y="4219311"/>
            <a:ext cx="4191000"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Reject MCAR. Evidence suggests missingness is related to observed variables (MAR or MNAR).</a:t>
            </a:r>
            <a:endParaRPr lang="en-US" sz="1116" dirty="0"/>
          </a:p>
        </p:txBody>
      </p:sp>
      <p:sp>
        <p:nvSpPr>
          <p:cNvPr id="20" name="Text 15"/>
          <p:cNvSpPr/>
          <p:nvPr/>
        </p:nvSpPr>
        <p:spPr>
          <a:xfrm>
            <a:off x="523875" y="4857618"/>
            <a:ext cx="1143000" cy="171714"/>
          </a:xfrm>
          <a:prstGeom prst="rect">
            <a:avLst/>
          </a:prstGeom>
          <a:noFill/>
          <a:ln/>
        </p:spPr>
        <p:txBody>
          <a:bodyPr wrap="square" lIns="0" tIns="0" rIns="0" bIns="0" rtlCol="0" anchor="ctr">
            <a:spAutoFit/>
          </a:bodyPr>
          <a:lstStyle/>
          <a:p>
            <a:r>
              <a:rPr lang="en-US" sz="1116" b="1" dirty="0">
                <a:solidFill>
                  <a:srgbClr val="3498DB"/>
                </a:solidFill>
                <a:latin typeface="Noto Sans" pitchFamily="34" charset="0"/>
                <a:ea typeface="Noto Sans" pitchFamily="34" charset="-122"/>
                <a:cs typeface="Noto Sans" pitchFamily="34" charset="-120"/>
              </a:rPr>
              <a:t>p = 0.06</a:t>
            </a:r>
            <a:endParaRPr lang="en-US" sz="1116" dirty="0"/>
          </a:p>
        </p:txBody>
      </p:sp>
      <p:sp>
        <p:nvSpPr>
          <p:cNvPr id="21" name="Text 16"/>
          <p:cNvSpPr/>
          <p:nvPr/>
        </p:nvSpPr>
        <p:spPr>
          <a:xfrm>
            <a:off x="1666875" y="4771761"/>
            <a:ext cx="4191000"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Borderline case. Consider additional tests or variables before making a conclusion.</a:t>
            </a:r>
            <a:endParaRPr lang="en-US" sz="1116" dirty="0"/>
          </a:p>
        </p:txBody>
      </p:sp>
      <p:pic>
        <p:nvPicPr>
          <p:cNvPr id="22" name="Image 3" descr="preencoded.png"/>
          <p:cNvPicPr>
            <a:picLocks noChangeAspect="1"/>
          </p:cNvPicPr>
          <p:nvPr/>
        </p:nvPicPr>
        <p:blipFill>
          <a:blip r:embed="rId6"/>
          <a:stretch>
            <a:fillRect/>
          </a:stretch>
        </p:blipFill>
        <p:spPr>
          <a:xfrm>
            <a:off x="381001" y="5610226"/>
            <a:ext cx="190500" cy="190500"/>
          </a:xfrm>
          <a:prstGeom prst="rect">
            <a:avLst/>
          </a:prstGeom>
        </p:spPr>
      </p:pic>
      <p:sp>
        <p:nvSpPr>
          <p:cNvPr id="23" name="Text 17"/>
          <p:cNvSpPr/>
          <p:nvPr/>
        </p:nvSpPr>
        <p:spPr>
          <a:xfrm>
            <a:off x="666751" y="5596948"/>
            <a:ext cx="147316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Important Note:</a:t>
            </a:r>
            <a:endParaRPr lang="en-US" sz="1395" dirty="0"/>
          </a:p>
        </p:txBody>
      </p:sp>
      <p:sp>
        <p:nvSpPr>
          <p:cNvPr id="24" name="Text 18"/>
          <p:cNvSpPr/>
          <p:nvPr/>
        </p:nvSpPr>
        <p:spPr>
          <a:xfrm>
            <a:off x="2188480" y="5596948"/>
            <a:ext cx="323806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A significant result only indicates that </a:t>
            </a:r>
            <a:endParaRPr lang="en-US" sz="1395" dirty="0"/>
          </a:p>
        </p:txBody>
      </p:sp>
      <p:sp>
        <p:nvSpPr>
          <p:cNvPr id="25" name="Text 19"/>
          <p:cNvSpPr/>
          <p:nvPr/>
        </p:nvSpPr>
        <p:spPr>
          <a:xfrm>
            <a:off x="666751" y="5882698"/>
            <a:ext cx="486511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data are not MCAR, but doesn't distinguish between MAR </a:t>
            </a:r>
            <a:endParaRPr lang="en-US" sz="1395" dirty="0"/>
          </a:p>
        </p:txBody>
      </p:sp>
      <p:sp>
        <p:nvSpPr>
          <p:cNvPr id="26" name="Text 20"/>
          <p:cNvSpPr/>
          <p:nvPr/>
        </p:nvSpPr>
        <p:spPr>
          <a:xfrm>
            <a:off x="666751" y="6168448"/>
            <a:ext cx="93936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and MNAR.</a:t>
            </a:r>
            <a:endParaRPr lang="en-US" sz="1395" dirty="0"/>
          </a:p>
        </p:txBody>
      </p:sp>
      <p:pic>
        <p:nvPicPr>
          <p:cNvPr id="27" name="Image 4" descr="preencoded.png"/>
          <p:cNvPicPr>
            <a:picLocks noChangeAspect="1"/>
          </p:cNvPicPr>
          <p:nvPr/>
        </p:nvPicPr>
        <p:blipFill>
          <a:blip r:embed="rId7"/>
          <a:stretch>
            <a:fillRect/>
          </a:stretch>
        </p:blipFill>
        <p:spPr>
          <a:xfrm>
            <a:off x="6238875" y="2095501"/>
            <a:ext cx="5524500" cy="3695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909864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Comparing Permutation Test with Other MCAR Tests</a:t>
            </a:r>
            <a:endParaRPr lang="en-US" sz="2700" dirty="0"/>
          </a:p>
        </p:txBody>
      </p:sp>
      <p:sp>
        <p:nvSpPr>
          <p:cNvPr id="4" name="Shape 1"/>
          <p:cNvSpPr/>
          <p:nvPr/>
        </p:nvSpPr>
        <p:spPr>
          <a:xfrm>
            <a:off x="381001" y="1181101"/>
            <a:ext cx="1320031" cy="438151"/>
          </a:xfrm>
          <a:prstGeom prst="rect">
            <a:avLst/>
          </a:prstGeom>
          <a:solidFill>
            <a:srgbClr val="3498DB">
              <a:alpha val="20000"/>
            </a:srgbClr>
          </a:solidFill>
          <a:ln/>
        </p:spPr>
      </p:sp>
      <p:sp>
        <p:nvSpPr>
          <p:cNvPr id="5" name="Shape 2"/>
          <p:cNvSpPr/>
          <p:nvPr/>
        </p:nvSpPr>
        <p:spPr>
          <a:xfrm>
            <a:off x="381001" y="1600200"/>
            <a:ext cx="1320031" cy="19051"/>
          </a:xfrm>
          <a:prstGeom prst="rect">
            <a:avLst/>
          </a:prstGeom>
          <a:solidFill>
            <a:srgbClr val="3498DB"/>
          </a:solidFill>
          <a:ln/>
        </p:spPr>
      </p:sp>
      <p:sp>
        <p:nvSpPr>
          <p:cNvPr id="6" name="Text 3"/>
          <p:cNvSpPr/>
          <p:nvPr/>
        </p:nvSpPr>
        <p:spPr>
          <a:xfrm>
            <a:off x="381001" y="1199758"/>
            <a:ext cx="1320031" cy="400836"/>
          </a:xfrm>
          <a:prstGeom prst="rect">
            <a:avLst/>
          </a:prstGeom>
          <a:noFill/>
          <a:ln/>
        </p:spPr>
        <p:txBody>
          <a:bodyPr wrap="square" lIns="113453" tIns="113453" rIns="113453" bIns="113453" rtlCol="0" anchor="ctr">
            <a:spAutoFit/>
          </a:bodyPr>
          <a:lstStyle/>
          <a:p>
            <a:r>
              <a:rPr lang="en-US" sz="1116" b="1" dirty="0">
                <a:solidFill>
                  <a:srgbClr val="ECF0F1"/>
                </a:solidFill>
                <a:latin typeface="Noto Sans" pitchFamily="34" charset="0"/>
                <a:ea typeface="Noto Sans" pitchFamily="34" charset="-122"/>
                <a:cs typeface="Noto Sans" pitchFamily="34" charset="-120"/>
              </a:rPr>
              <a:t>Test</a:t>
            </a:r>
            <a:endParaRPr lang="en-US" sz="1116" dirty="0"/>
          </a:p>
        </p:txBody>
      </p:sp>
      <p:sp>
        <p:nvSpPr>
          <p:cNvPr id="7" name="Shape 4"/>
          <p:cNvSpPr/>
          <p:nvPr/>
        </p:nvSpPr>
        <p:spPr>
          <a:xfrm>
            <a:off x="1701031" y="1181101"/>
            <a:ext cx="2097063" cy="438151"/>
          </a:xfrm>
          <a:prstGeom prst="rect">
            <a:avLst/>
          </a:prstGeom>
          <a:solidFill>
            <a:srgbClr val="3498DB">
              <a:alpha val="20000"/>
            </a:srgbClr>
          </a:solidFill>
          <a:ln/>
        </p:spPr>
      </p:sp>
      <p:sp>
        <p:nvSpPr>
          <p:cNvPr id="8" name="Shape 5"/>
          <p:cNvSpPr/>
          <p:nvPr/>
        </p:nvSpPr>
        <p:spPr>
          <a:xfrm>
            <a:off x="1701031" y="1600200"/>
            <a:ext cx="2097063" cy="19051"/>
          </a:xfrm>
          <a:prstGeom prst="rect">
            <a:avLst/>
          </a:prstGeom>
          <a:solidFill>
            <a:srgbClr val="3498DB"/>
          </a:solidFill>
          <a:ln/>
        </p:spPr>
      </p:sp>
      <p:sp>
        <p:nvSpPr>
          <p:cNvPr id="9" name="Text 6"/>
          <p:cNvSpPr/>
          <p:nvPr/>
        </p:nvSpPr>
        <p:spPr>
          <a:xfrm>
            <a:off x="1701031" y="1199758"/>
            <a:ext cx="2097063" cy="400836"/>
          </a:xfrm>
          <a:prstGeom prst="rect">
            <a:avLst/>
          </a:prstGeom>
          <a:noFill/>
          <a:ln/>
        </p:spPr>
        <p:txBody>
          <a:bodyPr wrap="square" lIns="113453" tIns="113453" rIns="113453" bIns="113453" rtlCol="0" anchor="ctr">
            <a:spAutoFit/>
          </a:bodyPr>
          <a:lstStyle/>
          <a:p>
            <a:r>
              <a:rPr lang="en-US" sz="1116" b="1" dirty="0">
                <a:solidFill>
                  <a:srgbClr val="ECF0F1"/>
                </a:solidFill>
                <a:latin typeface="Noto Sans" pitchFamily="34" charset="0"/>
                <a:ea typeface="Noto Sans" pitchFamily="34" charset="-122"/>
                <a:cs typeface="Noto Sans" pitchFamily="34" charset="-120"/>
              </a:rPr>
              <a:t>Strengths</a:t>
            </a:r>
            <a:endParaRPr lang="en-US" sz="1116" dirty="0"/>
          </a:p>
        </p:txBody>
      </p:sp>
      <p:sp>
        <p:nvSpPr>
          <p:cNvPr id="10" name="Shape 7"/>
          <p:cNvSpPr/>
          <p:nvPr/>
        </p:nvSpPr>
        <p:spPr>
          <a:xfrm>
            <a:off x="3798093" y="1181101"/>
            <a:ext cx="2202656" cy="438151"/>
          </a:xfrm>
          <a:prstGeom prst="rect">
            <a:avLst/>
          </a:prstGeom>
          <a:solidFill>
            <a:srgbClr val="3498DB">
              <a:alpha val="20000"/>
            </a:srgbClr>
          </a:solidFill>
          <a:ln/>
        </p:spPr>
      </p:sp>
      <p:sp>
        <p:nvSpPr>
          <p:cNvPr id="11" name="Shape 8"/>
          <p:cNvSpPr/>
          <p:nvPr/>
        </p:nvSpPr>
        <p:spPr>
          <a:xfrm>
            <a:off x="3798093" y="1600200"/>
            <a:ext cx="2202656" cy="19051"/>
          </a:xfrm>
          <a:prstGeom prst="rect">
            <a:avLst/>
          </a:prstGeom>
          <a:solidFill>
            <a:srgbClr val="3498DB"/>
          </a:solidFill>
          <a:ln/>
        </p:spPr>
      </p:sp>
      <p:sp>
        <p:nvSpPr>
          <p:cNvPr id="12" name="Text 9"/>
          <p:cNvSpPr/>
          <p:nvPr/>
        </p:nvSpPr>
        <p:spPr>
          <a:xfrm>
            <a:off x="3798093" y="1199758"/>
            <a:ext cx="2202656" cy="400836"/>
          </a:xfrm>
          <a:prstGeom prst="rect">
            <a:avLst/>
          </a:prstGeom>
          <a:noFill/>
          <a:ln/>
        </p:spPr>
        <p:txBody>
          <a:bodyPr wrap="square" lIns="113453" tIns="113453" rIns="113453" bIns="113453" rtlCol="0" anchor="ctr">
            <a:spAutoFit/>
          </a:bodyPr>
          <a:lstStyle/>
          <a:p>
            <a:r>
              <a:rPr lang="en-US" sz="1116" b="1" dirty="0">
                <a:solidFill>
                  <a:srgbClr val="ECF0F1"/>
                </a:solidFill>
                <a:latin typeface="Noto Sans" pitchFamily="34" charset="0"/>
                <a:ea typeface="Noto Sans" pitchFamily="34" charset="-122"/>
                <a:cs typeface="Noto Sans" pitchFamily="34" charset="-120"/>
              </a:rPr>
              <a:t>When to Use</a:t>
            </a:r>
            <a:endParaRPr lang="en-US" sz="1116" dirty="0"/>
          </a:p>
        </p:txBody>
      </p:sp>
      <p:sp>
        <p:nvSpPr>
          <p:cNvPr id="13" name="Text 10"/>
          <p:cNvSpPr/>
          <p:nvPr/>
        </p:nvSpPr>
        <p:spPr>
          <a:xfrm>
            <a:off x="476251" y="1732097"/>
            <a:ext cx="943087" cy="343427"/>
          </a:xfrm>
          <a:prstGeom prst="rect">
            <a:avLst/>
          </a:prstGeom>
          <a:noFill/>
          <a:ln/>
        </p:spPr>
        <p:txBody>
          <a:bodyPr wrap="square" lIns="0" tIns="0" rIns="0" bIns="0" rtlCol="0" anchor="ctr">
            <a:spAutoFit/>
          </a:bodyPr>
          <a:lstStyle/>
          <a:p>
            <a:r>
              <a:rPr lang="en-US" sz="1116" b="1" dirty="0">
                <a:solidFill>
                  <a:srgbClr val="3498DB"/>
                </a:solidFill>
                <a:latin typeface="Noto Sans" pitchFamily="34" charset="0"/>
                <a:ea typeface="Noto Sans" pitchFamily="34" charset="-122"/>
                <a:cs typeface="Noto Sans" pitchFamily="34" charset="-120"/>
              </a:rPr>
              <a:t>Permutation Test</a:t>
            </a:r>
            <a:endParaRPr lang="en-US" sz="1116" dirty="0"/>
          </a:p>
        </p:txBody>
      </p:sp>
      <p:sp>
        <p:nvSpPr>
          <p:cNvPr id="14" name="Text 11"/>
          <p:cNvSpPr/>
          <p:nvPr/>
        </p:nvSpPr>
        <p:spPr>
          <a:xfrm>
            <a:off x="1796281" y="1733286"/>
            <a:ext cx="1906563"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Distribution-free (non-parametric)</a:t>
            </a:r>
            <a:endParaRPr lang="en-US" sz="1116" dirty="0"/>
          </a:p>
        </p:txBody>
      </p:sp>
      <p:sp>
        <p:nvSpPr>
          <p:cNvPr id="15" name="Text 12"/>
          <p:cNvSpPr/>
          <p:nvPr/>
        </p:nvSpPr>
        <p:spPr>
          <a:xfrm>
            <a:off x="1796281" y="2200143"/>
            <a:ext cx="119263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Robust to outliers</a:t>
            </a:r>
            <a:endParaRPr lang="en-US" sz="1116" dirty="0"/>
          </a:p>
        </p:txBody>
      </p:sp>
      <p:sp>
        <p:nvSpPr>
          <p:cNvPr id="16" name="Text 13"/>
          <p:cNvSpPr/>
          <p:nvPr/>
        </p:nvSpPr>
        <p:spPr>
          <a:xfrm>
            <a:off x="1796281" y="2581143"/>
            <a:ext cx="1906563" cy="171714"/>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Flexible with test statistics</a:t>
            </a:r>
            <a:endParaRPr lang="en-US" sz="1116" dirty="0"/>
          </a:p>
        </p:txBody>
      </p:sp>
      <p:sp>
        <p:nvSpPr>
          <p:cNvPr id="17" name="Text 14"/>
          <p:cNvSpPr/>
          <p:nvPr/>
        </p:nvSpPr>
        <p:spPr>
          <a:xfrm>
            <a:off x="3798093" y="1600201"/>
            <a:ext cx="2202656" cy="526726"/>
          </a:xfrm>
          <a:prstGeom prst="rect">
            <a:avLst/>
          </a:prstGeom>
          <a:noFill/>
          <a:ln/>
        </p:spPr>
        <p:txBody>
          <a:bodyPr wrap="square" lIns="113453" tIns="90763" rIns="113453" bIns="90763" rtlCol="0" anchor="t">
            <a:spAutoFit/>
          </a:bodyPr>
          <a:lstStyle/>
          <a:p>
            <a:r>
              <a:rPr lang="en-US" sz="1116" dirty="0">
                <a:solidFill>
                  <a:srgbClr val="ECF0F1"/>
                </a:solidFill>
                <a:latin typeface="Noto Sans" pitchFamily="34" charset="0"/>
                <a:ea typeface="Noto Sans" pitchFamily="34" charset="-122"/>
                <a:cs typeface="Noto Sans" pitchFamily="34" charset="-120"/>
              </a:rPr>
              <a:t>When parametric assumptions are violated</a:t>
            </a:r>
            <a:endParaRPr lang="en-US" sz="1116" dirty="0"/>
          </a:p>
        </p:txBody>
      </p:sp>
      <p:sp>
        <p:nvSpPr>
          <p:cNvPr id="18" name="Text 15"/>
          <p:cNvSpPr/>
          <p:nvPr/>
        </p:nvSpPr>
        <p:spPr>
          <a:xfrm>
            <a:off x="476251" y="3151323"/>
            <a:ext cx="969132" cy="343427"/>
          </a:xfrm>
          <a:prstGeom prst="rect">
            <a:avLst/>
          </a:prstGeom>
          <a:noFill/>
          <a:ln/>
        </p:spPr>
        <p:txBody>
          <a:bodyPr wrap="square" lIns="0" tIns="0" rIns="0" bIns="0" rtlCol="0" anchor="ctr">
            <a:spAutoFit/>
          </a:bodyPr>
          <a:lstStyle/>
          <a:p>
            <a:r>
              <a:rPr lang="en-US" sz="1116" b="1" dirty="0">
                <a:solidFill>
                  <a:srgbClr val="3498DB"/>
                </a:solidFill>
                <a:latin typeface="Noto Sans" pitchFamily="34" charset="0"/>
                <a:ea typeface="Noto Sans" pitchFamily="34" charset="-122"/>
                <a:cs typeface="Noto Sans" pitchFamily="34" charset="-120"/>
              </a:rPr>
              <a:t>Little's MCAR Test</a:t>
            </a:r>
            <a:endParaRPr lang="en-US" sz="1116" dirty="0"/>
          </a:p>
        </p:txBody>
      </p:sp>
      <p:sp>
        <p:nvSpPr>
          <p:cNvPr id="19" name="Text 16"/>
          <p:cNvSpPr/>
          <p:nvPr/>
        </p:nvSpPr>
        <p:spPr>
          <a:xfrm>
            <a:off x="1796281" y="3152511"/>
            <a:ext cx="1906563"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Tests all variables simultaneously</a:t>
            </a:r>
            <a:endParaRPr lang="en-US" sz="1116" dirty="0"/>
          </a:p>
        </p:txBody>
      </p:sp>
      <p:sp>
        <p:nvSpPr>
          <p:cNvPr id="20" name="Text 17"/>
          <p:cNvSpPr/>
          <p:nvPr/>
        </p:nvSpPr>
        <p:spPr>
          <a:xfrm>
            <a:off x="1796281" y="3647811"/>
            <a:ext cx="1906563"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Well-established in literature</a:t>
            </a:r>
            <a:endParaRPr lang="en-US" sz="1116" dirty="0"/>
          </a:p>
        </p:txBody>
      </p:sp>
      <p:sp>
        <p:nvSpPr>
          <p:cNvPr id="21" name="Text 18"/>
          <p:cNvSpPr/>
          <p:nvPr/>
        </p:nvSpPr>
        <p:spPr>
          <a:xfrm>
            <a:off x="1796281" y="4143113"/>
            <a:ext cx="1906563"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Single comprehensive p-value</a:t>
            </a:r>
            <a:endParaRPr lang="en-US" sz="1116" dirty="0"/>
          </a:p>
        </p:txBody>
      </p:sp>
      <p:sp>
        <p:nvSpPr>
          <p:cNvPr id="22" name="Text 19"/>
          <p:cNvSpPr/>
          <p:nvPr/>
        </p:nvSpPr>
        <p:spPr>
          <a:xfrm>
            <a:off x="3798093" y="3019426"/>
            <a:ext cx="2202656" cy="526726"/>
          </a:xfrm>
          <a:prstGeom prst="rect">
            <a:avLst/>
          </a:prstGeom>
          <a:noFill/>
          <a:ln/>
        </p:spPr>
        <p:txBody>
          <a:bodyPr wrap="square" lIns="113453" tIns="90763" rIns="113453" bIns="90763" rtlCol="0" anchor="t">
            <a:spAutoFit/>
          </a:bodyPr>
          <a:lstStyle/>
          <a:p>
            <a:r>
              <a:rPr lang="en-US" sz="1116" dirty="0">
                <a:solidFill>
                  <a:srgbClr val="ECF0F1"/>
                </a:solidFill>
                <a:latin typeface="Noto Sans" pitchFamily="34" charset="0"/>
                <a:ea typeface="Noto Sans" pitchFamily="34" charset="-122"/>
                <a:cs typeface="Noto Sans" pitchFamily="34" charset="-120"/>
              </a:rPr>
              <a:t>For multivariate continuous datasets</a:t>
            </a:r>
            <a:endParaRPr lang="en-US" sz="1116" dirty="0"/>
          </a:p>
        </p:txBody>
      </p:sp>
      <p:sp>
        <p:nvSpPr>
          <p:cNvPr id="23" name="Text 20"/>
          <p:cNvSpPr/>
          <p:nvPr/>
        </p:nvSpPr>
        <p:spPr>
          <a:xfrm>
            <a:off x="476251" y="4799147"/>
            <a:ext cx="572876" cy="343427"/>
          </a:xfrm>
          <a:prstGeom prst="rect">
            <a:avLst/>
          </a:prstGeom>
          <a:noFill/>
          <a:ln/>
        </p:spPr>
        <p:txBody>
          <a:bodyPr wrap="square" lIns="0" tIns="0" rIns="0" bIns="0" rtlCol="0" anchor="ctr">
            <a:spAutoFit/>
          </a:bodyPr>
          <a:lstStyle/>
          <a:p>
            <a:r>
              <a:rPr lang="en-US" sz="1116" b="1" dirty="0">
                <a:solidFill>
                  <a:srgbClr val="3498DB"/>
                </a:solidFill>
                <a:latin typeface="Noto Sans" pitchFamily="34" charset="0"/>
                <a:ea typeface="Noto Sans" pitchFamily="34" charset="-122"/>
                <a:cs typeface="Noto Sans" pitchFamily="34" charset="-120"/>
              </a:rPr>
              <a:t>t-tests / ANOVA</a:t>
            </a:r>
            <a:endParaRPr lang="en-US" sz="1116" dirty="0"/>
          </a:p>
        </p:txBody>
      </p:sp>
      <p:sp>
        <p:nvSpPr>
          <p:cNvPr id="24" name="Text 21"/>
          <p:cNvSpPr/>
          <p:nvPr/>
        </p:nvSpPr>
        <p:spPr>
          <a:xfrm>
            <a:off x="1796281" y="4771894"/>
            <a:ext cx="1393010"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Simple to implement</a:t>
            </a:r>
            <a:endParaRPr lang="en-US" sz="1116" dirty="0"/>
          </a:p>
        </p:txBody>
      </p:sp>
      <p:sp>
        <p:nvSpPr>
          <p:cNvPr id="25" name="Text 22"/>
          <p:cNvSpPr/>
          <p:nvPr/>
        </p:nvSpPr>
        <p:spPr>
          <a:xfrm>
            <a:off x="1796281" y="5152894"/>
            <a:ext cx="1906563" cy="171714"/>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Widely available in software</a:t>
            </a:r>
            <a:endParaRPr lang="en-US" sz="1116" dirty="0"/>
          </a:p>
        </p:txBody>
      </p:sp>
      <p:sp>
        <p:nvSpPr>
          <p:cNvPr id="26" name="Text 23"/>
          <p:cNvSpPr/>
          <p:nvPr/>
        </p:nvSpPr>
        <p:spPr>
          <a:xfrm>
            <a:off x="1796282" y="5533894"/>
            <a:ext cx="149720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Good statistical power</a:t>
            </a:r>
            <a:endParaRPr lang="en-US" sz="1116" dirty="0"/>
          </a:p>
        </p:txBody>
      </p:sp>
      <p:sp>
        <p:nvSpPr>
          <p:cNvPr id="27" name="Text 24"/>
          <p:cNvSpPr/>
          <p:nvPr/>
        </p:nvSpPr>
        <p:spPr>
          <a:xfrm>
            <a:off x="3798093" y="4667252"/>
            <a:ext cx="2202656" cy="526726"/>
          </a:xfrm>
          <a:prstGeom prst="rect">
            <a:avLst/>
          </a:prstGeom>
          <a:noFill/>
          <a:ln/>
        </p:spPr>
        <p:txBody>
          <a:bodyPr wrap="square" lIns="113453" tIns="90763" rIns="113453" bIns="90763" rtlCol="0" anchor="t">
            <a:spAutoFit/>
          </a:bodyPr>
          <a:lstStyle/>
          <a:p>
            <a:r>
              <a:rPr lang="en-US" sz="1116" dirty="0">
                <a:solidFill>
                  <a:srgbClr val="ECF0F1"/>
                </a:solidFill>
                <a:latin typeface="Noto Sans" pitchFamily="34" charset="0"/>
                <a:ea typeface="Noto Sans" pitchFamily="34" charset="-122"/>
                <a:cs typeface="Noto Sans" pitchFamily="34" charset="-120"/>
              </a:rPr>
              <a:t>For quick assessment with normal data</a:t>
            </a:r>
            <a:endParaRPr lang="en-US" sz="1116" dirty="0"/>
          </a:p>
        </p:txBody>
      </p:sp>
      <p:pic>
        <p:nvPicPr>
          <p:cNvPr id="28" name="Image 1" descr="preencoded.png"/>
          <p:cNvPicPr>
            <a:picLocks noChangeAspect="1"/>
          </p:cNvPicPr>
          <p:nvPr/>
        </p:nvPicPr>
        <p:blipFill>
          <a:blip r:embed="rId4"/>
          <a:stretch>
            <a:fillRect/>
          </a:stretch>
        </p:blipFill>
        <p:spPr>
          <a:xfrm>
            <a:off x="6191251" y="1181100"/>
            <a:ext cx="5619751" cy="2667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858125"/>
          </a:xfrm>
          <a:prstGeom prst="rect">
            <a:avLst/>
          </a:prstGeom>
        </p:spPr>
      </p:pic>
      <p:sp>
        <p:nvSpPr>
          <p:cNvPr id="3" name="Text 0"/>
          <p:cNvSpPr/>
          <p:nvPr/>
        </p:nvSpPr>
        <p:spPr>
          <a:xfrm>
            <a:off x="381001" y="430297"/>
            <a:ext cx="8391721"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Introduction to Logistic Regression Test for MAR</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1" y="1310698"/>
            <a:ext cx="1540486"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MAR Mechanism:</a:t>
            </a:r>
            <a:endParaRPr lang="en-US" sz="1395" dirty="0"/>
          </a:p>
        </p:txBody>
      </p:sp>
      <p:sp>
        <p:nvSpPr>
          <p:cNvPr id="6" name="Text 2"/>
          <p:cNvSpPr/>
          <p:nvPr/>
        </p:nvSpPr>
        <p:spPr>
          <a:xfrm>
            <a:off x="2268699" y="1310698"/>
            <a:ext cx="338394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Missing At Random (MAR) occurs when </a:t>
            </a:r>
            <a:endParaRPr lang="en-US" sz="1395" dirty="0"/>
          </a:p>
        </p:txBody>
      </p:sp>
      <p:sp>
        <p:nvSpPr>
          <p:cNvPr id="7" name="Text 3"/>
          <p:cNvSpPr/>
          <p:nvPr/>
        </p:nvSpPr>
        <p:spPr>
          <a:xfrm>
            <a:off x="666751" y="1596448"/>
            <a:ext cx="486832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the probability of missingness depends on observed data </a:t>
            </a:r>
            <a:endParaRPr lang="en-US" sz="1395" dirty="0"/>
          </a:p>
        </p:txBody>
      </p:sp>
      <p:sp>
        <p:nvSpPr>
          <p:cNvPr id="8" name="Text 4"/>
          <p:cNvSpPr/>
          <p:nvPr/>
        </p:nvSpPr>
        <p:spPr>
          <a:xfrm>
            <a:off x="666751" y="1882198"/>
            <a:ext cx="240290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but not on unobserved data.</a:t>
            </a:r>
            <a:endParaRPr lang="en-US" sz="1395" dirty="0"/>
          </a:p>
        </p:txBody>
      </p:sp>
      <p:sp>
        <p:nvSpPr>
          <p:cNvPr id="9" name="Shape 5"/>
          <p:cNvSpPr/>
          <p:nvPr/>
        </p:nvSpPr>
        <p:spPr>
          <a:xfrm>
            <a:off x="381001" y="2324100"/>
            <a:ext cx="5619751" cy="1085851"/>
          </a:xfrm>
          <a:prstGeom prst="rect">
            <a:avLst/>
          </a:prstGeom>
          <a:solidFill>
            <a:srgbClr val="3498DB">
              <a:alpha val="10000"/>
            </a:srgbClr>
          </a:solidFill>
          <a:ln/>
        </p:spPr>
      </p:sp>
      <p:sp>
        <p:nvSpPr>
          <p:cNvPr id="10" name="Shape 6"/>
          <p:cNvSpPr/>
          <p:nvPr/>
        </p:nvSpPr>
        <p:spPr>
          <a:xfrm>
            <a:off x="381001" y="2324100"/>
            <a:ext cx="38100" cy="1085851"/>
          </a:xfrm>
          <a:prstGeom prst="rect">
            <a:avLst/>
          </a:prstGeom>
          <a:solidFill>
            <a:srgbClr val="3498DB"/>
          </a:solidFill>
          <a:ln/>
        </p:spPr>
      </p:sp>
      <p:sp>
        <p:nvSpPr>
          <p:cNvPr id="11" name="Text 7"/>
          <p:cNvSpPr/>
          <p:nvPr/>
        </p:nvSpPr>
        <p:spPr>
          <a:xfrm>
            <a:off x="523876" y="2503696"/>
            <a:ext cx="1659109"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MAR Definition: P(R|Y</a:t>
            </a:r>
            <a:endParaRPr lang="en-US" sz="1256" dirty="0"/>
          </a:p>
        </p:txBody>
      </p:sp>
      <p:sp>
        <p:nvSpPr>
          <p:cNvPr id="12" name="Text 8"/>
          <p:cNvSpPr/>
          <p:nvPr/>
        </p:nvSpPr>
        <p:spPr>
          <a:xfrm>
            <a:off x="2275099" y="2574368"/>
            <a:ext cx="205184" cy="144783"/>
          </a:xfrm>
          <a:prstGeom prst="rect">
            <a:avLst/>
          </a:prstGeom>
          <a:noFill/>
          <a:ln/>
        </p:spPr>
        <p:txBody>
          <a:bodyPr wrap="none" lIns="0" tIns="0" rIns="0" bIns="0" rtlCol="0" anchor="ctr">
            <a:spAutoFit/>
          </a:bodyPr>
          <a:lstStyle/>
          <a:p>
            <a:r>
              <a:rPr lang="en-US" sz="941" dirty="0">
                <a:solidFill>
                  <a:srgbClr val="ECF0F1"/>
                </a:solidFill>
                <a:latin typeface="Noto Sans" pitchFamily="34" charset="0"/>
                <a:ea typeface="Noto Sans" pitchFamily="34" charset="-122"/>
                <a:cs typeface="Noto Sans" pitchFamily="34" charset="-120"/>
              </a:rPr>
              <a:t>obs</a:t>
            </a:r>
            <a:endParaRPr lang="en-US" sz="941" dirty="0"/>
          </a:p>
        </p:txBody>
      </p:sp>
      <p:sp>
        <p:nvSpPr>
          <p:cNvPr id="13" name="Text 9"/>
          <p:cNvSpPr/>
          <p:nvPr/>
        </p:nvSpPr>
        <p:spPr>
          <a:xfrm>
            <a:off x="2493579" y="2503696"/>
            <a:ext cx="173124"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 Y</a:t>
            </a:r>
            <a:endParaRPr lang="en-US" sz="1256" dirty="0"/>
          </a:p>
        </p:txBody>
      </p:sp>
      <p:sp>
        <p:nvSpPr>
          <p:cNvPr id="14" name="Text 10"/>
          <p:cNvSpPr/>
          <p:nvPr/>
        </p:nvSpPr>
        <p:spPr>
          <a:xfrm>
            <a:off x="2681176" y="2574368"/>
            <a:ext cx="200376" cy="144783"/>
          </a:xfrm>
          <a:prstGeom prst="rect">
            <a:avLst/>
          </a:prstGeom>
          <a:noFill/>
          <a:ln/>
        </p:spPr>
        <p:txBody>
          <a:bodyPr wrap="none" lIns="0" tIns="0" rIns="0" bIns="0" rtlCol="0" anchor="ctr">
            <a:spAutoFit/>
          </a:bodyPr>
          <a:lstStyle/>
          <a:p>
            <a:r>
              <a:rPr lang="en-US" sz="941" dirty="0">
                <a:solidFill>
                  <a:srgbClr val="ECF0F1"/>
                </a:solidFill>
                <a:latin typeface="Noto Sans" pitchFamily="34" charset="0"/>
                <a:ea typeface="Noto Sans" pitchFamily="34" charset="-122"/>
                <a:cs typeface="Noto Sans" pitchFamily="34" charset="-120"/>
              </a:rPr>
              <a:t>mis</a:t>
            </a:r>
            <a:endParaRPr lang="en-US" sz="941" dirty="0"/>
          </a:p>
        </p:txBody>
      </p:sp>
      <p:sp>
        <p:nvSpPr>
          <p:cNvPr id="15" name="Text 11"/>
          <p:cNvSpPr/>
          <p:nvPr/>
        </p:nvSpPr>
        <p:spPr>
          <a:xfrm>
            <a:off x="2896196" y="2503696"/>
            <a:ext cx="663643"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 = P(R|Y</a:t>
            </a:r>
            <a:endParaRPr lang="en-US" sz="1256" dirty="0"/>
          </a:p>
        </p:txBody>
      </p:sp>
      <p:sp>
        <p:nvSpPr>
          <p:cNvPr id="16" name="Text 12"/>
          <p:cNvSpPr/>
          <p:nvPr/>
        </p:nvSpPr>
        <p:spPr>
          <a:xfrm>
            <a:off x="3588172" y="2574368"/>
            <a:ext cx="205184" cy="144783"/>
          </a:xfrm>
          <a:prstGeom prst="rect">
            <a:avLst/>
          </a:prstGeom>
          <a:noFill/>
          <a:ln/>
        </p:spPr>
        <p:txBody>
          <a:bodyPr wrap="none" lIns="0" tIns="0" rIns="0" bIns="0" rtlCol="0" anchor="ctr">
            <a:spAutoFit/>
          </a:bodyPr>
          <a:lstStyle/>
          <a:p>
            <a:r>
              <a:rPr lang="en-US" sz="941" dirty="0">
                <a:solidFill>
                  <a:srgbClr val="ECF0F1"/>
                </a:solidFill>
                <a:latin typeface="Noto Sans" pitchFamily="34" charset="0"/>
                <a:ea typeface="Noto Sans" pitchFamily="34" charset="-122"/>
                <a:cs typeface="Noto Sans" pitchFamily="34" charset="-120"/>
              </a:rPr>
              <a:t>obs</a:t>
            </a:r>
            <a:endParaRPr lang="en-US" sz="941" dirty="0"/>
          </a:p>
        </p:txBody>
      </p:sp>
      <p:sp>
        <p:nvSpPr>
          <p:cNvPr id="17" name="Text 13"/>
          <p:cNvSpPr/>
          <p:nvPr/>
        </p:nvSpPr>
        <p:spPr>
          <a:xfrm>
            <a:off x="3806652" y="2503696"/>
            <a:ext cx="57708"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a:t>
            </a:r>
            <a:endParaRPr lang="en-US" sz="1256" dirty="0"/>
          </a:p>
        </p:txBody>
      </p:sp>
      <p:sp>
        <p:nvSpPr>
          <p:cNvPr id="18" name="Text 14"/>
          <p:cNvSpPr/>
          <p:nvPr/>
        </p:nvSpPr>
        <p:spPr>
          <a:xfrm>
            <a:off x="523875" y="2837128"/>
            <a:ext cx="261770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Where R is the missingness indicator, Y</a:t>
            </a:r>
            <a:endParaRPr lang="en-US" sz="1116" dirty="0"/>
          </a:p>
        </p:txBody>
      </p:sp>
      <p:sp>
        <p:nvSpPr>
          <p:cNvPr id="19" name="Text 15"/>
          <p:cNvSpPr/>
          <p:nvPr/>
        </p:nvSpPr>
        <p:spPr>
          <a:xfrm>
            <a:off x="3290851" y="2903819"/>
            <a:ext cx="182742" cy="128818"/>
          </a:xfrm>
          <a:prstGeom prst="rect">
            <a:avLst/>
          </a:prstGeom>
          <a:noFill/>
          <a:ln/>
        </p:spPr>
        <p:txBody>
          <a:bodyPr wrap="none" lIns="0" tIns="0" rIns="0" bIns="0" rtlCol="0" anchor="ctr">
            <a:spAutoFit/>
          </a:bodyPr>
          <a:lstStyle/>
          <a:p>
            <a:r>
              <a:rPr lang="en-US" sz="837" dirty="0">
                <a:solidFill>
                  <a:srgbClr val="ECF0F1"/>
                </a:solidFill>
                <a:latin typeface="Noto Sans" pitchFamily="34" charset="0"/>
                <a:ea typeface="Noto Sans" pitchFamily="34" charset="-122"/>
                <a:cs typeface="Noto Sans" pitchFamily="34" charset="-120"/>
              </a:rPr>
              <a:t>obs</a:t>
            </a:r>
            <a:endParaRPr lang="en-US" sz="837" dirty="0"/>
          </a:p>
        </p:txBody>
      </p:sp>
      <p:sp>
        <p:nvSpPr>
          <p:cNvPr id="20" name="Text 16"/>
          <p:cNvSpPr/>
          <p:nvPr/>
        </p:nvSpPr>
        <p:spPr>
          <a:xfrm>
            <a:off x="3485071" y="2837128"/>
            <a:ext cx="1586973"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is observed data, and Y</a:t>
            </a:r>
            <a:endParaRPr lang="en-US" sz="1116" dirty="0"/>
          </a:p>
        </p:txBody>
      </p:sp>
      <p:sp>
        <p:nvSpPr>
          <p:cNvPr id="21" name="Text 17"/>
          <p:cNvSpPr/>
          <p:nvPr/>
        </p:nvSpPr>
        <p:spPr>
          <a:xfrm>
            <a:off x="5180707" y="2903819"/>
            <a:ext cx="179536" cy="128818"/>
          </a:xfrm>
          <a:prstGeom prst="rect">
            <a:avLst/>
          </a:prstGeom>
          <a:noFill/>
          <a:ln/>
        </p:spPr>
        <p:txBody>
          <a:bodyPr wrap="none" lIns="0" tIns="0" rIns="0" bIns="0" rtlCol="0" anchor="ctr">
            <a:spAutoFit/>
          </a:bodyPr>
          <a:lstStyle/>
          <a:p>
            <a:r>
              <a:rPr lang="en-US" sz="837" dirty="0">
                <a:solidFill>
                  <a:srgbClr val="ECF0F1"/>
                </a:solidFill>
                <a:latin typeface="Noto Sans" pitchFamily="34" charset="0"/>
                <a:ea typeface="Noto Sans" pitchFamily="34" charset="-122"/>
                <a:cs typeface="Noto Sans" pitchFamily="34" charset="-120"/>
              </a:rPr>
              <a:t>mis</a:t>
            </a:r>
            <a:endParaRPr lang="en-US" sz="837" dirty="0"/>
          </a:p>
        </p:txBody>
      </p:sp>
      <p:sp>
        <p:nvSpPr>
          <p:cNvPr id="22" name="Text 18"/>
          <p:cNvSpPr/>
          <p:nvPr/>
        </p:nvSpPr>
        <p:spPr>
          <a:xfrm>
            <a:off x="5371840" y="2837128"/>
            <a:ext cx="17953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is </a:t>
            </a:r>
            <a:endParaRPr lang="en-US" sz="1116" dirty="0"/>
          </a:p>
        </p:txBody>
      </p:sp>
      <p:sp>
        <p:nvSpPr>
          <p:cNvPr id="23" name="Text 19"/>
          <p:cNvSpPr/>
          <p:nvPr/>
        </p:nvSpPr>
        <p:spPr>
          <a:xfrm>
            <a:off x="523875" y="3065728"/>
            <a:ext cx="89607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missing data.</a:t>
            </a:r>
            <a:endParaRPr lang="en-US" sz="1116" dirty="0"/>
          </a:p>
        </p:txBody>
      </p:sp>
      <p:pic>
        <p:nvPicPr>
          <p:cNvPr id="24" name="Image 2" descr="preencoded.png"/>
          <p:cNvPicPr>
            <a:picLocks noChangeAspect="1"/>
          </p:cNvPicPr>
          <p:nvPr/>
        </p:nvPicPr>
        <p:blipFill>
          <a:blip r:embed="rId5"/>
          <a:stretch>
            <a:fillRect/>
          </a:stretch>
        </p:blipFill>
        <p:spPr>
          <a:xfrm>
            <a:off x="381001" y="3600451"/>
            <a:ext cx="190500" cy="190500"/>
          </a:xfrm>
          <a:prstGeom prst="rect">
            <a:avLst/>
          </a:prstGeom>
        </p:spPr>
      </p:pic>
      <p:sp>
        <p:nvSpPr>
          <p:cNvPr id="25" name="Text 20"/>
          <p:cNvSpPr/>
          <p:nvPr/>
        </p:nvSpPr>
        <p:spPr>
          <a:xfrm>
            <a:off x="666751" y="3587172"/>
            <a:ext cx="162384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Testing Approach:</a:t>
            </a:r>
            <a:endParaRPr lang="en-US" sz="1395" dirty="0"/>
          </a:p>
        </p:txBody>
      </p:sp>
      <p:sp>
        <p:nvSpPr>
          <p:cNvPr id="26" name="Text 21"/>
          <p:cNvSpPr/>
          <p:nvPr/>
        </p:nvSpPr>
        <p:spPr>
          <a:xfrm>
            <a:off x="2335151" y="3587172"/>
            <a:ext cx="311623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Use logistic regression to model the </a:t>
            </a:r>
            <a:endParaRPr lang="en-US" sz="1395" dirty="0"/>
          </a:p>
        </p:txBody>
      </p:sp>
      <p:sp>
        <p:nvSpPr>
          <p:cNvPr id="27" name="Text 22"/>
          <p:cNvSpPr/>
          <p:nvPr/>
        </p:nvSpPr>
        <p:spPr>
          <a:xfrm>
            <a:off x="666751" y="3872923"/>
            <a:ext cx="442268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probability of missingness as a function of observed </a:t>
            </a:r>
            <a:endParaRPr lang="en-US" sz="1395" dirty="0"/>
          </a:p>
        </p:txBody>
      </p:sp>
      <p:sp>
        <p:nvSpPr>
          <p:cNvPr id="28" name="Text 23"/>
          <p:cNvSpPr/>
          <p:nvPr/>
        </p:nvSpPr>
        <p:spPr>
          <a:xfrm>
            <a:off x="666751" y="4158672"/>
            <a:ext cx="80470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variables.</a:t>
            </a:r>
            <a:endParaRPr lang="en-US" sz="1395" dirty="0"/>
          </a:p>
        </p:txBody>
      </p:sp>
      <p:pic>
        <p:nvPicPr>
          <p:cNvPr id="29" name="Image 3" descr="preencoded.png"/>
          <p:cNvPicPr>
            <a:picLocks noChangeAspect="1"/>
          </p:cNvPicPr>
          <p:nvPr/>
        </p:nvPicPr>
        <p:blipFill>
          <a:blip r:embed="rId6"/>
          <a:stretch>
            <a:fillRect/>
          </a:stretch>
        </p:blipFill>
        <p:spPr>
          <a:xfrm>
            <a:off x="381000" y="4648201"/>
            <a:ext cx="142875" cy="190500"/>
          </a:xfrm>
          <a:prstGeom prst="rect">
            <a:avLst/>
          </a:prstGeom>
        </p:spPr>
      </p:pic>
      <p:sp>
        <p:nvSpPr>
          <p:cNvPr id="30" name="Text 24"/>
          <p:cNvSpPr/>
          <p:nvPr/>
        </p:nvSpPr>
        <p:spPr>
          <a:xfrm>
            <a:off x="619126" y="4634923"/>
            <a:ext cx="10659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Key Insight:</a:t>
            </a:r>
            <a:endParaRPr lang="en-US" sz="1395" dirty="0"/>
          </a:p>
        </p:txBody>
      </p:sp>
      <p:sp>
        <p:nvSpPr>
          <p:cNvPr id="31" name="Text 25"/>
          <p:cNvSpPr/>
          <p:nvPr/>
        </p:nvSpPr>
        <p:spPr>
          <a:xfrm>
            <a:off x="1715840" y="4634923"/>
            <a:ext cx="353943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observed variables significantly predict </a:t>
            </a:r>
            <a:endParaRPr lang="en-US" sz="1395" dirty="0"/>
          </a:p>
        </p:txBody>
      </p:sp>
      <p:sp>
        <p:nvSpPr>
          <p:cNvPr id="32" name="Text 26"/>
          <p:cNvSpPr/>
          <p:nvPr/>
        </p:nvSpPr>
        <p:spPr>
          <a:xfrm>
            <a:off x="619125" y="4920672"/>
            <a:ext cx="432810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missingness, data are likely MAR rather than MCAR.</a:t>
            </a:r>
            <a:endParaRPr lang="en-US" sz="1395" dirty="0"/>
          </a:p>
        </p:txBody>
      </p:sp>
      <p:pic>
        <p:nvPicPr>
          <p:cNvPr id="33" name="Image 4" descr="preencoded.png"/>
          <p:cNvPicPr>
            <a:picLocks noChangeAspect="1"/>
          </p:cNvPicPr>
          <p:nvPr/>
        </p:nvPicPr>
        <p:blipFill>
          <a:blip r:embed="rId7"/>
          <a:stretch>
            <a:fillRect/>
          </a:stretch>
        </p:blipFill>
        <p:spPr>
          <a:xfrm>
            <a:off x="381000" y="5410201"/>
            <a:ext cx="166688" cy="190500"/>
          </a:xfrm>
          <a:prstGeom prst="rect">
            <a:avLst/>
          </a:prstGeom>
        </p:spPr>
      </p:pic>
      <p:sp>
        <p:nvSpPr>
          <p:cNvPr id="34" name="Text 27"/>
          <p:cNvSpPr/>
          <p:nvPr/>
        </p:nvSpPr>
        <p:spPr>
          <a:xfrm>
            <a:off x="642938" y="5396923"/>
            <a:ext cx="213680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Theoretical Foundation:</a:t>
            </a:r>
            <a:endParaRPr lang="en-US" sz="1395" dirty="0"/>
          </a:p>
        </p:txBody>
      </p:sp>
      <p:sp>
        <p:nvSpPr>
          <p:cNvPr id="35" name="Text 28"/>
          <p:cNvSpPr/>
          <p:nvPr/>
        </p:nvSpPr>
        <p:spPr>
          <a:xfrm>
            <a:off x="2855417" y="5396923"/>
            <a:ext cx="281166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Based on Rubin's (1976) missing </a:t>
            </a:r>
            <a:endParaRPr lang="en-US" sz="1395" dirty="0"/>
          </a:p>
        </p:txBody>
      </p:sp>
      <p:sp>
        <p:nvSpPr>
          <p:cNvPr id="36" name="Text 29"/>
          <p:cNvSpPr/>
          <p:nvPr/>
        </p:nvSpPr>
        <p:spPr>
          <a:xfrm>
            <a:off x="642937" y="5682672"/>
            <a:ext cx="485549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data framework, which formalized the concepts of MCAR, </a:t>
            </a:r>
            <a:endParaRPr lang="en-US" sz="1395" dirty="0"/>
          </a:p>
        </p:txBody>
      </p:sp>
      <p:sp>
        <p:nvSpPr>
          <p:cNvPr id="37" name="Text 30"/>
          <p:cNvSpPr/>
          <p:nvPr/>
        </p:nvSpPr>
        <p:spPr>
          <a:xfrm>
            <a:off x="642938" y="5968423"/>
            <a:ext cx="141705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MAR, and MNAR.</a:t>
            </a:r>
            <a:endParaRPr lang="en-US" sz="1395" dirty="0"/>
          </a:p>
        </p:txBody>
      </p:sp>
      <p:pic>
        <p:nvPicPr>
          <p:cNvPr id="38" name="Image 5" descr="preencoded.png"/>
          <p:cNvPicPr>
            <a:picLocks noChangeAspect="1"/>
          </p:cNvPicPr>
          <p:nvPr/>
        </p:nvPicPr>
        <p:blipFill>
          <a:blip r:embed="rId8"/>
          <a:stretch>
            <a:fillRect/>
          </a:stretch>
        </p:blipFill>
        <p:spPr>
          <a:xfrm>
            <a:off x="381001" y="6457951"/>
            <a:ext cx="190500" cy="190500"/>
          </a:xfrm>
          <a:prstGeom prst="rect">
            <a:avLst/>
          </a:prstGeom>
        </p:spPr>
      </p:pic>
      <p:sp>
        <p:nvSpPr>
          <p:cNvPr id="39" name="Text 31"/>
          <p:cNvSpPr/>
          <p:nvPr/>
        </p:nvSpPr>
        <p:spPr>
          <a:xfrm>
            <a:off x="666751" y="6444672"/>
            <a:ext cx="138339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Practical Value:</a:t>
            </a:r>
            <a:endParaRPr lang="en-US" sz="1395" dirty="0"/>
          </a:p>
        </p:txBody>
      </p:sp>
      <p:sp>
        <p:nvSpPr>
          <p:cNvPr id="40" name="Text 32"/>
          <p:cNvSpPr/>
          <p:nvPr/>
        </p:nvSpPr>
        <p:spPr>
          <a:xfrm>
            <a:off x="2084859" y="6444672"/>
            <a:ext cx="358912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Helps determine if multiple imputation or </a:t>
            </a:r>
            <a:endParaRPr lang="en-US" sz="1395" dirty="0"/>
          </a:p>
        </p:txBody>
      </p:sp>
      <p:sp>
        <p:nvSpPr>
          <p:cNvPr id="41" name="Text 33"/>
          <p:cNvSpPr/>
          <p:nvPr/>
        </p:nvSpPr>
        <p:spPr>
          <a:xfrm>
            <a:off x="666751" y="6730423"/>
            <a:ext cx="467916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maximum likelihood methods (which assume MAR) are </a:t>
            </a:r>
            <a:endParaRPr lang="en-US" sz="1395" dirty="0"/>
          </a:p>
        </p:txBody>
      </p:sp>
      <p:sp>
        <p:nvSpPr>
          <p:cNvPr id="42" name="Text 34"/>
          <p:cNvSpPr/>
          <p:nvPr/>
        </p:nvSpPr>
        <p:spPr>
          <a:xfrm>
            <a:off x="666751" y="7016172"/>
            <a:ext cx="104996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appropriate.</a:t>
            </a:r>
            <a:endParaRPr lang="en-US" sz="1395" dirty="0"/>
          </a:p>
        </p:txBody>
      </p:sp>
      <p:pic>
        <p:nvPicPr>
          <p:cNvPr id="43" name="Image 6" descr="preencoded.png"/>
          <p:cNvPicPr>
            <a:picLocks noChangeAspect="1"/>
          </p:cNvPicPr>
          <p:nvPr/>
        </p:nvPicPr>
        <p:blipFill>
          <a:blip r:embed="rId9"/>
          <a:stretch>
            <a:fillRect/>
          </a:stretch>
        </p:blipFill>
        <p:spPr>
          <a:xfrm>
            <a:off x="6238875" y="3319463"/>
            <a:ext cx="5524500" cy="2095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0" y="430297"/>
            <a:ext cx="7772962"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Intuition Behind the Logistic Regression Test</a:t>
            </a:r>
            <a:endParaRPr lang="en-US" sz="2700" dirty="0"/>
          </a:p>
        </p:txBody>
      </p:sp>
      <p:pic>
        <p:nvPicPr>
          <p:cNvPr id="4" name="Image 1" descr="preencoded.png"/>
          <p:cNvPicPr>
            <a:picLocks noChangeAspect="1"/>
          </p:cNvPicPr>
          <p:nvPr/>
        </p:nvPicPr>
        <p:blipFill>
          <a:blip r:embed="rId4"/>
          <a:stretch>
            <a:fillRect/>
          </a:stretch>
        </p:blipFill>
        <p:spPr>
          <a:xfrm>
            <a:off x="381001" y="1228726"/>
            <a:ext cx="190500" cy="190500"/>
          </a:xfrm>
          <a:prstGeom prst="rect">
            <a:avLst/>
          </a:prstGeom>
        </p:spPr>
      </p:pic>
      <p:sp>
        <p:nvSpPr>
          <p:cNvPr id="5" name="Text 1"/>
          <p:cNvSpPr/>
          <p:nvPr/>
        </p:nvSpPr>
        <p:spPr>
          <a:xfrm>
            <a:off x="666751" y="1215448"/>
            <a:ext cx="303288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Missingness as a Binary Outcome:</a:t>
            </a:r>
            <a:endParaRPr lang="en-US" sz="1395" dirty="0"/>
          </a:p>
        </p:txBody>
      </p:sp>
      <p:sp>
        <p:nvSpPr>
          <p:cNvPr id="6" name="Text 2"/>
          <p:cNvSpPr/>
          <p:nvPr/>
        </p:nvSpPr>
        <p:spPr>
          <a:xfrm>
            <a:off x="3829833" y="1215448"/>
            <a:ext cx="144270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Create indicator </a:t>
            </a:r>
            <a:endParaRPr lang="en-US" sz="1395" dirty="0"/>
          </a:p>
        </p:txBody>
      </p:sp>
      <p:sp>
        <p:nvSpPr>
          <p:cNvPr id="7" name="Text 3"/>
          <p:cNvSpPr/>
          <p:nvPr/>
        </p:nvSpPr>
        <p:spPr>
          <a:xfrm>
            <a:off x="666751" y="1501198"/>
            <a:ext cx="486671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variables (R) where 1 = missing and 0 = observed for each </a:t>
            </a:r>
            <a:endParaRPr lang="en-US" sz="1395" dirty="0"/>
          </a:p>
        </p:txBody>
      </p:sp>
      <p:sp>
        <p:nvSpPr>
          <p:cNvPr id="8" name="Text 4"/>
          <p:cNvSpPr/>
          <p:nvPr/>
        </p:nvSpPr>
        <p:spPr>
          <a:xfrm>
            <a:off x="666751" y="1786948"/>
            <a:ext cx="240771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 with missing values.</a:t>
            </a:r>
            <a:endParaRPr lang="en-US" sz="1395" dirty="0"/>
          </a:p>
        </p:txBody>
      </p:sp>
      <p:pic>
        <p:nvPicPr>
          <p:cNvPr id="9" name="Image 2" descr="preencoded.png"/>
          <p:cNvPicPr>
            <a:picLocks noChangeAspect="1"/>
          </p:cNvPicPr>
          <p:nvPr/>
        </p:nvPicPr>
        <p:blipFill>
          <a:blip r:embed="rId5"/>
          <a:stretch>
            <a:fillRect/>
          </a:stretch>
        </p:blipFill>
        <p:spPr>
          <a:xfrm>
            <a:off x="381000" y="2228851"/>
            <a:ext cx="214312" cy="190500"/>
          </a:xfrm>
          <a:prstGeom prst="rect">
            <a:avLst/>
          </a:prstGeom>
        </p:spPr>
      </p:pic>
      <p:sp>
        <p:nvSpPr>
          <p:cNvPr id="10" name="Text 5"/>
          <p:cNvSpPr/>
          <p:nvPr/>
        </p:nvSpPr>
        <p:spPr>
          <a:xfrm>
            <a:off x="690564" y="2215572"/>
            <a:ext cx="299280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Observed Variables as Predictors:</a:t>
            </a:r>
            <a:endParaRPr lang="en-US" sz="1395" dirty="0"/>
          </a:p>
        </p:txBody>
      </p:sp>
      <p:sp>
        <p:nvSpPr>
          <p:cNvPr id="11" name="Text 6"/>
          <p:cNvSpPr/>
          <p:nvPr/>
        </p:nvSpPr>
        <p:spPr>
          <a:xfrm>
            <a:off x="3794783" y="2215572"/>
            <a:ext cx="204222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Use observed variables </a:t>
            </a:r>
            <a:endParaRPr lang="en-US" sz="1395" dirty="0"/>
          </a:p>
        </p:txBody>
      </p:sp>
      <p:sp>
        <p:nvSpPr>
          <p:cNvPr id="12" name="Text 7"/>
          <p:cNvSpPr/>
          <p:nvPr/>
        </p:nvSpPr>
        <p:spPr>
          <a:xfrm>
            <a:off x="690564" y="2501323"/>
            <a:ext cx="507510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(X) to predict the missingness indicators (R) through logistic </a:t>
            </a:r>
            <a:endParaRPr lang="en-US" sz="1395" dirty="0"/>
          </a:p>
        </p:txBody>
      </p:sp>
      <p:sp>
        <p:nvSpPr>
          <p:cNvPr id="13" name="Text 8"/>
          <p:cNvSpPr/>
          <p:nvPr/>
        </p:nvSpPr>
        <p:spPr>
          <a:xfrm>
            <a:off x="690563" y="2787072"/>
            <a:ext cx="94416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regression.</a:t>
            </a:r>
            <a:endParaRPr lang="en-US" sz="1395" dirty="0"/>
          </a:p>
        </p:txBody>
      </p:sp>
      <p:pic>
        <p:nvPicPr>
          <p:cNvPr id="14" name="Image 3" descr="preencoded.png"/>
          <p:cNvPicPr>
            <a:picLocks noChangeAspect="1"/>
          </p:cNvPicPr>
          <p:nvPr/>
        </p:nvPicPr>
        <p:blipFill>
          <a:blip r:embed="rId6"/>
          <a:stretch>
            <a:fillRect/>
          </a:stretch>
        </p:blipFill>
        <p:spPr>
          <a:xfrm>
            <a:off x="381000" y="3228975"/>
            <a:ext cx="142875" cy="190500"/>
          </a:xfrm>
          <a:prstGeom prst="rect">
            <a:avLst/>
          </a:prstGeom>
        </p:spPr>
      </p:pic>
      <p:sp>
        <p:nvSpPr>
          <p:cNvPr id="15" name="Text 9"/>
          <p:cNvSpPr/>
          <p:nvPr/>
        </p:nvSpPr>
        <p:spPr>
          <a:xfrm>
            <a:off x="619125" y="3215698"/>
            <a:ext cx="130805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MAR Intuition:</a:t>
            </a:r>
            <a:endParaRPr lang="en-US" sz="1395" dirty="0"/>
          </a:p>
        </p:txBody>
      </p:sp>
      <p:sp>
        <p:nvSpPr>
          <p:cNvPr id="16" name="Text 10"/>
          <p:cNvSpPr/>
          <p:nvPr/>
        </p:nvSpPr>
        <p:spPr>
          <a:xfrm>
            <a:off x="1968065" y="3215698"/>
            <a:ext cx="316432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missingness is related to observed </a:t>
            </a:r>
            <a:endParaRPr lang="en-US" sz="1395" dirty="0"/>
          </a:p>
        </p:txBody>
      </p:sp>
      <p:sp>
        <p:nvSpPr>
          <p:cNvPr id="17" name="Text 11"/>
          <p:cNvSpPr/>
          <p:nvPr/>
        </p:nvSpPr>
        <p:spPr>
          <a:xfrm>
            <a:off x="619126" y="3501448"/>
            <a:ext cx="482183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variables (MAR), then these variables should significantly </a:t>
            </a:r>
            <a:endParaRPr lang="en-US" sz="1395" dirty="0"/>
          </a:p>
        </p:txBody>
      </p:sp>
      <p:sp>
        <p:nvSpPr>
          <p:cNvPr id="18" name="Text 12"/>
          <p:cNvSpPr/>
          <p:nvPr/>
        </p:nvSpPr>
        <p:spPr>
          <a:xfrm>
            <a:off x="619125" y="3787198"/>
            <a:ext cx="271388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predict the missingness pattern.</a:t>
            </a:r>
            <a:endParaRPr lang="en-US" sz="1395" dirty="0"/>
          </a:p>
        </p:txBody>
      </p:sp>
      <p:pic>
        <p:nvPicPr>
          <p:cNvPr id="19" name="Image 4" descr="preencoded.png"/>
          <p:cNvPicPr>
            <a:picLocks noChangeAspect="1"/>
          </p:cNvPicPr>
          <p:nvPr/>
        </p:nvPicPr>
        <p:blipFill>
          <a:blip r:embed="rId7"/>
          <a:stretch>
            <a:fillRect/>
          </a:stretch>
        </p:blipFill>
        <p:spPr>
          <a:xfrm>
            <a:off x="381000" y="4229101"/>
            <a:ext cx="166688" cy="190500"/>
          </a:xfrm>
          <a:prstGeom prst="rect">
            <a:avLst/>
          </a:prstGeom>
        </p:spPr>
      </p:pic>
      <p:sp>
        <p:nvSpPr>
          <p:cNvPr id="20" name="Text 13"/>
          <p:cNvSpPr/>
          <p:nvPr/>
        </p:nvSpPr>
        <p:spPr>
          <a:xfrm>
            <a:off x="642937" y="4215823"/>
            <a:ext cx="1325684"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MCAR vs. MAR:</a:t>
            </a:r>
            <a:endParaRPr lang="en-US" sz="1395" dirty="0"/>
          </a:p>
        </p:txBody>
      </p:sp>
      <p:sp>
        <p:nvSpPr>
          <p:cNvPr id="21" name="Text 14"/>
          <p:cNvSpPr/>
          <p:nvPr/>
        </p:nvSpPr>
        <p:spPr>
          <a:xfrm>
            <a:off x="2022351" y="4215823"/>
            <a:ext cx="364362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Under MCAR, no observed variable should </a:t>
            </a:r>
            <a:endParaRPr lang="en-US" sz="1395" dirty="0"/>
          </a:p>
        </p:txBody>
      </p:sp>
      <p:sp>
        <p:nvSpPr>
          <p:cNvPr id="22" name="Text 15"/>
          <p:cNvSpPr/>
          <p:nvPr/>
        </p:nvSpPr>
        <p:spPr>
          <a:xfrm>
            <a:off x="642938" y="4501572"/>
            <a:ext cx="474809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predict missingness. Significant predictors suggest MAR </a:t>
            </a:r>
            <a:endParaRPr lang="en-US" sz="1395" dirty="0"/>
          </a:p>
        </p:txBody>
      </p:sp>
      <p:sp>
        <p:nvSpPr>
          <p:cNvPr id="23" name="Text 16"/>
          <p:cNvSpPr/>
          <p:nvPr/>
        </p:nvSpPr>
        <p:spPr>
          <a:xfrm>
            <a:off x="642938" y="4787323"/>
            <a:ext cx="10227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mechanism.</a:t>
            </a:r>
            <a:endParaRPr lang="en-US" sz="1395" dirty="0"/>
          </a:p>
        </p:txBody>
      </p:sp>
      <p:pic>
        <p:nvPicPr>
          <p:cNvPr id="24" name="Image 5" descr="preencoded.png"/>
          <p:cNvPicPr>
            <a:picLocks noChangeAspect="1"/>
          </p:cNvPicPr>
          <p:nvPr/>
        </p:nvPicPr>
        <p:blipFill>
          <a:blip r:embed="rId8"/>
          <a:stretch>
            <a:fillRect/>
          </a:stretch>
        </p:blipFill>
        <p:spPr>
          <a:xfrm>
            <a:off x="6191251" y="1181101"/>
            <a:ext cx="5619751" cy="2857500"/>
          </a:xfrm>
          <a:prstGeom prst="rect">
            <a:avLst/>
          </a:prstGeom>
        </p:spPr>
      </p:pic>
      <p:sp>
        <p:nvSpPr>
          <p:cNvPr id="25" name="Shape 17"/>
          <p:cNvSpPr/>
          <p:nvPr/>
        </p:nvSpPr>
        <p:spPr>
          <a:xfrm>
            <a:off x="6191251" y="4181475"/>
            <a:ext cx="5619751" cy="1181100"/>
          </a:xfrm>
          <a:prstGeom prst="rect">
            <a:avLst/>
          </a:prstGeom>
          <a:solidFill>
            <a:srgbClr val="3498DB">
              <a:alpha val="10000"/>
            </a:srgbClr>
          </a:solidFill>
          <a:ln/>
        </p:spPr>
      </p:sp>
      <p:sp>
        <p:nvSpPr>
          <p:cNvPr id="26" name="Shape 18"/>
          <p:cNvSpPr/>
          <p:nvPr/>
        </p:nvSpPr>
        <p:spPr>
          <a:xfrm>
            <a:off x="6191251" y="4181475"/>
            <a:ext cx="38100" cy="1181100"/>
          </a:xfrm>
          <a:prstGeom prst="rect">
            <a:avLst/>
          </a:prstGeom>
          <a:solidFill>
            <a:srgbClr val="3498DB"/>
          </a:solidFill>
          <a:ln/>
        </p:spPr>
      </p:sp>
      <p:sp>
        <p:nvSpPr>
          <p:cNvPr id="27" name="Text 19"/>
          <p:cNvSpPr/>
          <p:nvPr/>
        </p:nvSpPr>
        <p:spPr>
          <a:xfrm>
            <a:off x="6286501" y="4313445"/>
            <a:ext cx="738985"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Example:</a:t>
            </a:r>
            <a:endParaRPr lang="en-US" sz="1256" dirty="0"/>
          </a:p>
        </p:txBody>
      </p:sp>
      <p:sp>
        <p:nvSpPr>
          <p:cNvPr id="28" name="Text 20"/>
          <p:cNvSpPr/>
          <p:nvPr/>
        </p:nvSpPr>
        <p:spPr>
          <a:xfrm>
            <a:off x="7048278" y="4313445"/>
            <a:ext cx="3688510"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 In blood pressure (BP) data with missing values:</a:t>
            </a:r>
            <a:endParaRPr lang="en-US" sz="1256" dirty="0"/>
          </a:p>
        </p:txBody>
      </p:sp>
      <p:sp>
        <p:nvSpPr>
          <p:cNvPr id="29" name="Text 21"/>
          <p:cNvSpPr/>
          <p:nvPr/>
        </p:nvSpPr>
        <p:spPr>
          <a:xfrm>
            <a:off x="6515101" y="4609968"/>
            <a:ext cx="317554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age predicts missing BP values, data are MAR</a:t>
            </a:r>
            <a:endParaRPr lang="en-US" sz="1116" dirty="0"/>
          </a:p>
        </p:txBody>
      </p:sp>
      <p:sp>
        <p:nvSpPr>
          <p:cNvPr id="30" name="Text 22"/>
          <p:cNvSpPr/>
          <p:nvPr/>
        </p:nvSpPr>
        <p:spPr>
          <a:xfrm>
            <a:off x="6515101" y="4838568"/>
            <a:ext cx="357149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no variables predict missing BP, data may be MCAR</a:t>
            </a:r>
            <a:endParaRPr lang="en-US" sz="1116" dirty="0"/>
          </a:p>
        </p:txBody>
      </p:sp>
      <p:sp>
        <p:nvSpPr>
          <p:cNvPr id="31" name="Text 23"/>
          <p:cNvSpPr/>
          <p:nvPr/>
        </p:nvSpPr>
        <p:spPr>
          <a:xfrm>
            <a:off x="6515100" y="5067168"/>
            <a:ext cx="339676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BP itself predicts its missingness, data are MNAR</a:t>
            </a:r>
            <a:endParaRPr lang="en-US" sz="1116"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B8D5A-C7A5-D1CE-437B-65C5E97449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6975606-3BA2-6C62-5AF8-DADE22D3D5D7}"/>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8E61C57C-1736-16AA-9D0F-3510AED2C9B6}"/>
              </a:ext>
            </a:extLst>
          </p:cNvPr>
          <p:cNvSpPr/>
          <p:nvPr/>
        </p:nvSpPr>
        <p:spPr>
          <a:xfrm>
            <a:off x="381000" y="430297"/>
            <a:ext cx="7772962"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Intuition Behind the Logistic Regression Test</a:t>
            </a:r>
            <a:endParaRPr lang="en-US" sz="2700" dirty="0"/>
          </a:p>
        </p:txBody>
      </p:sp>
      <p:pic>
        <p:nvPicPr>
          <p:cNvPr id="24" name="Image 5" descr="preencoded.png">
            <a:extLst>
              <a:ext uri="{FF2B5EF4-FFF2-40B4-BE49-F238E27FC236}">
                <a16:creationId xmlns:a16="http://schemas.microsoft.com/office/drawing/2014/main" id="{C4A79E91-2D0E-0D0E-8232-905EE65CADD3}"/>
              </a:ext>
            </a:extLst>
          </p:cNvPr>
          <p:cNvPicPr>
            <a:picLocks noChangeAspect="1"/>
          </p:cNvPicPr>
          <p:nvPr/>
        </p:nvPicPr>
        <p:blipFill>
          <a:blip r:embed="rId4"/>
          <a:stretch>
            <a:fillRect/>
          </a:stretch>
        </p:blipFill>
        <p:spPr>
          <a:xfrm>
            <a:off x="6191251" y="1181101"/>
            <a:ext cx="5619751" cy="2857500"/>
          </a:xfrm>
          <a:prstGeom prst="rect">
            <a:avLst/>
          </a:prstGeom>
        </p:spPr>
      </p:pic>
      <p:sp>
        <p:nvSpPr>
          <p:cNvPr id="25" name="Shape 17">
            <a:extLst>
              <a:ext uri="{FF2B5EF4-FFF2-40B4-BE49-F238E27FC236}">
                <a16:creationId xmlns:a16="http://schemas.microsoft.com/office/drawing/2014/main" id="{CF77AE3B-F6BB-2A98-58EB-05850CC4BE62}"/>
              </a:ext>
            </a:extLst>
          </p:cNvPr>
          <p:cNvSpPr/>
          <p:nvPr/>
        </p:nvSpPr>
        <p:spPr>
          <a:xfrm>
            <a:off x="6191251" y="4181475"/>
            <a:ext cx="5619751" cy="1181100"/>
          </a:xfrm>
          <a:prstGeom prst="rect">
            <a:avLst/>
          </a:prstGeom>
          <a:solidFill>
            <a:srgbClr val="3498DB">
              <a:alpha val="10000"/>
            </a:srgbClr>
          </a:solidFill>
          <a:ln/>
        </p:spPr>
      </p:sp>
      <p:sp>
        <p:nvSpPr>
          <p:cNvPr id="26" name="Shape 18">
            <a:extLst>
              <a:ext uri="{FF2B5EF4-FFF2-40B4-BE49-F238E27FC236}">
                <a16:creationId xmlns:a16="http://schemas.microsoft.com/office/drawing/2014/main" id="{F28C9C7E-D0EF-F96C-7BCF-274106D59925}"/>
              </a:ext>
            </a:extLst>
          </p:cNvPr>
          <p:cNvSpPr/>
          <p:nvPr/>
        </p:nvSpPr>
        <p:spPr>
          <a:xfrm>
            <a:off x="6191251" y="4181475"/>
            <a:ext cx="38100" cy="1181100"/>
          </a:xfrm>
          <a:prstGeom prst="rect">
            <a:avLst/>
          </a:prstGeom>
          <a:solidFill>
            <a:srgbClr val="3498DB"/>
          </a:solidFill>
          <a:ln/>
        </p:spPr>
      </p:sp>
      <p:sp>
        <p:nvSpPr>
          <p:cNvPr id="27" name="Text 19">
            <a:extLst>
              <a:ext uri="{FF2B5EF4-FFF2-40B4-BE49-F238E27FC236}">
                <a16:creationId xmlns:a16="http://schemas.microsoft.com/office/drawing/2014/main" id="{93873E71-5261-1FC8-4431-D92AD364F43B}"/>
              </a:ext>
            </a:extLst>
          </p:cNvPr>
          <p:cNvSpPr/>
          <p:nvPr/>
        </p:nvSpPr>
        <p:spPr>
          <a:xfrm>
            <a:off x="6286501" y="4313445"/>
            <a:ext cx="738985"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Example:</a:t>
            </a:r>
            <a:endParaRPr lang="en-US" sz="1256" dirty="0"/>
          </a:p>
        </p:txBody>
      </p:sp>
      <p:sp>
        <p:nvSpPr>
          <p:cNvPr id="28" name="Text 20">
            <a:extLst>
              <a:ext uri="{FF2B5EF4-FFF2-40B4-BE49-F238E27FC236}">
                <a16:creationId xmlns:a16="http://schemas.microsoft.com/office/drawing/2014/main" id="{EF25EC0E-F639-5210-EFBB-198E96DBC3DA}"/>
              </a:ext>
            </a:extLst>
          </p:cNvPr>
          <p:cNvSpPr/>
          <p:nvPr/>
        </p:nvSpPr>
        <p:spPr>
          <a:xfrm>
            <a:off x="7048278" y="4313445"/>
            <a:ext cx="3688510"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 In blood pressure (BP) data with missing values:</a:t>
            </a:r>
            <a:endParaRPr lang="en-US" sz="1256" dirty="0"/>
          </a:p>
        </p:txBody>
      </p:sp>
      <p:sp>
        <p:nvSpPr>
          <p:cNvPr id="29" name="Text 21">
            <a:extLst>
              <a:ext uri="{FF2B5EF4-FFF2-40B4-BE49-F238E27FC236}">
                <a16:creationId xmlns:a16="http://schemas.microsoft.com/office/drawing/2014/main" id="{0B71A793-33DF-FC41-57A0-AADF219811C6}"/>
              </a:ext>
            </a:extLst>
          </p:cNvPr>
          <p:cNvSpPr/>
          <p:nvPr/>
        </p:nvSpPr>
        <p:spPr>
          <a:xfrm>
            <a:off x="6515101" y="4609968"/>
            <a:ext cx="317554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age predicts missing BP values, data are MAR</a:t>
            </a:r>
            <a:endParaRPr lang="en-US" sz="1116" dirty="0"/>
          </a:p>
        </p:txBody>
      </p:sp>
      <p:sp>
        <p:nvSpPr>
          <p:cNvPr id="30" name="Text 22">
            <a:extLst>
              <a:ext uri="{FF2B5EF4-FFF2-40B4-BE49-F238E27FC236}">
                <a16:creationId xmlns:a16="http://schemas.microsoft.com/office/drawing/2014/main" id="{4114BE2F-8A4E-203C-A06E-058279A1F389}"/>
              </a:ext>
            </a:extLst>
          </p:cNvPr>
          <p:cNvSpPr/>
          <p:nvPr/>
        </p:nvSpPr>
        <p:spPr>
          <a:xfrm>
            <a:off x="6515101" y="4838568"/>
            <a:ext cx="357149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no variables predict missing BP, data may be MCAR</a:t>
            </a:r>
            <a:endParaRPr lang="en-US" sz="1116" dirty="0"/>
          </a:p>
        </p:txBody>
      </p:sp>
      <p:sp>
        <p:nvSpPr>
          <p:cNvPr id="31" name="Text 23">
            <a:extLst>
              <a:ext uri="{FF2B5EF4-FFF2-40B4-BE49-F238E27FC236}">
                <a16:creationId xmlns:a16="http://schemas.microsoft.com/office/drawing/2014/main" id="{7ECB7A32-21EA-BA79-A466-37041569EF87}"/>
              </a:ext>
            </a:extLst>
          </p:cNvPr>
          <p:cNvSpPr/>
          <p:nvPr/>
        </p:nvSpPr>
        <p:spPr>
          <a:xfrm>
            <a:off x="6515100" y="5067168"/>
            <a:ext cx="339676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BP itself predicts its missingness, data are MNAR</a:t>
            </a:r>
            <a:endParaRPr lang="en-US" sz="1116" dirty="0"/>
          </a:p>
        </p:txBody>
      </p:sp>
      <p:sp>
        <p:nvSpPr>
          <p:cNvPr id="32" name="TextBox 31">
            <a:extLst>
              <a:ext uri="{FF2B5EF4-FFF2-40B4-BE49-F238E27FC236}">
                <a16:creationId xmlns:a16="http://schemas.microsoft.com/office/drawing/2014/main" id="{BC1CF85E-FD59-E56F-F78E-6C7A1B2C41AC}"/>
              </a:ext>
            </a:extLst>
          </p:cNvPr>
          <p:cNvSpPr txBox="1"/>
          <p:nvPr/>
        </p:nvSpPr>
        <p:spPr>
          <a:xfrm>
            <a:off x="348343" y="1460362"/>
            <a:ext cx="5344259" cy="4114844"/>
          </a:xfrm>
          <a:prstGeom prst="rect">
            <a:avLst/>
          </a:prstGeom>
          <a:noFill/>
        </p:spPr>
        <p:txBody>
          <a:bodyPr wrap="square" rtlCol="0">
            <a:spAutoFit/>
          </a:bodyPr>
          <a:lstStyle/>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For each column X with missing values:</a:t>
            </a: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Create R_X = indicator( X is missing )</a:t>
            </a:r>
          </a:p>
          <a:p>
            <a:endPar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Fit logistic regression:</a:t>
            </a: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Dependent = R_X</a:t>
            </a: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Independent = all other observed columns</a:t>
            </a:r>
          </a:p>
          <a:p>
            <a:endPar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If any independent variable is significant (p&lt;0.05):</a:t>
            </a: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Missingness likely depends on observed data → evidence for MAR</a:t>
            </a: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Else:</a:t>
            </a:r>
          </a:p>
          <a:p>
            <a:r>
              <a:rPr lang="en-US" sz="1867" dirty="0">
                <a:solidFill>
                  <a:schemeClr val="bg1"/>
                </a:solidFill>
                <a:latin typeface="Noto Sans" panose="020B0502040504020204" pitchFamily="34" charset="0"/>
                <a:ea typeface="Noto Sans" panose="020B0502040504020204" pitchFamily="34" charset="0"/>
                <a:cs typeface="Noto Sans" panose="020B0502040504020204" pitchFamily="34" charset="0"/>
              </a:rPr>
              <a:t>        Missingness likely MCAR</a:t>
            </a:r>
            <a:endParaRPr lang="en-IN" sz="1867"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35226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10499669"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Mathematical Foundation of Logistic Regression Test - Part 1</a:t>
            </a:r>
            <a:endParaRPr lang="en-US" sz="2700" dirty="0"/>
          </a:p>
        </p:txBody>
      </p:sp>
      <p:pic>
        <p:nvPicPr>
          <p:cNvPr id="4" name="Image 1" descr="preencoded.png"/>
          <p:cNvPicPr>
            <a:picLocks noChangeAspect="1"/>
          </p:cNvPicPr>
          <p:nvPr/>
        </p:nvPicPr>
        <p:blipFill>
          <a:blip r:embed="rId4"/>
          <a:stretch>
            <a:fillRect/>
          </a:stretch>
        </p:blipFill>
        <p:spPr>
          <a:xfrm>
            <a:off x="381000" y="1228726"/>
            <a:ext cx="238125" cy="190500"/>
          </a:xfrm>
          <a:prstGeom prst="rect">
            <a:avLst/>
          </a:prstGeom>
        </p:spPr>
      </p:pic>
      <p:sp>
        <p:nvSpPr>
          <p:cNvPr id="5" name="Text 1"/>
          <p:cNvSpPr/>
          <p:nvPr/>
        </p:nvSpPr>
        <p:spPr>
          <a:xfrm>
            <a:off x="714376" y="1215448"/>
            <a:ext cx="2936701"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Logistic Regression Model Setup:</a:t>
            </a:r>
            <a:endParaRPr lang="en-US" sz="1395" dirty="0"/>
          </a:p>
        </p:txBody>
      </p:sp>
      <p:sp>
        <p:nvSpPr>
          <p:cNvPr id="6" name="Text 2"/>
          <p:cNvSpPr/>
          <p:nvPr/>
        </p:nvSpPr>
        <p:spPr>
          <a:xfrm>
            <a:off x="3769631" y="1215448"/>
            <a:ext cx="649055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We model the probability of missingness as a function of observed variables.</a:t>
            </a:r>
            <a:endParaRPr lang="en-US" sz="1395" dirty="0"/>
          </a:p>
        </p:txBody>
      </p:sp>
      <p:sp>
        <p:nvSpPr>
          <p:cNvPr id="7" name="Shape 3"/>
          <p:cNvSpPr/>
          <p:nvPr/>
        </p:nvSpPr>
        <p:spPr>
          <a:xfrm>
            <a:off x="381000" y="1609726"/>
            <a:ext cx="11430000" cy="880876"/>
          </a:xfrm>
          <a:prstGeom prst="rect">
            <a:avLst/>
          </a:prstGeom>
          <a:solidFill>
            <a:srgbClr val="3498DB">
              <a:alpha val="10000"/>
            </a:srgbClr>
          </a:solidFill>
          <a:ln/>
        </p:spPr>
      </p:sp>
      <p:sp>
        <p:nvSpPr>
          <p:cNvPr id="8" name="Shape 4"/>
          <p:cNvSpPr/>
          <p:nvPr/>
        </p:nvSpPr>
        <p:spPr>
          <a:xfrm>
            <a:off x="381001" y="1609726"/>
            <a:ext cx="38100" cy="880876"/>
          </a:xfrm>
          <a:prstGeom prst="rect">
            <a:avLst/>
          </a:prstGeom>
          <a:solidFill>
            <a:srgbClr val="3498DB"/>
          </a:solidFill>
          <a:ln/>
        </p:spPr>
      </p:sp>
      <p:sp>
        <p:nvSpPr>
          <p:cNvPr id="9" name="Text 5"/>
          <p:cNvSpPr/>
          <p:nvPr/>
        </p:nvSpPr>
        <p:spPr>
          <a:xfrm>
            <a:off x="523875" y="1732228"/>
            <a:ext cx="118141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For each variable </a:t>
            </a:r>
            <a:endParaRPr lang="en-US" sz="1116" dirty="0"/>
          </a:p>
        </p:txBody>
      </p:sp>
      <p:sp>
        <p:nvSpPr>
          <p:cNvPr id="10" name="Text 6"/>
          <p:cNvSpPr/>
          <p:nvPr/>
        </p:nvSpPr>
        <p:spPr>
          <a:xfrm>
            <a:off x="1785454" y="1644994"/>
            <a:ext cx="65" cy="208070"/>
          </a:xfrm>
          <a:prstGeom prst="rect">
            <a:avLst/>
          </a:prstGeom>
          <a:noFill/>
          <a:ln/>
        </p:spPr>
        <p:txBody>
          <a:bodyPr wrap="none" lIns="0" tIns="0" rIns="0" bIns="0" rtlCol="0" anchor="ctr">
            <a:spAutoFit/>
          </a:bodyPr>
          <a:lstStyle/>
          <a:p>
            <a:endParaRPr lang="en-US" sz="1352" dirty="0"/>
          </a:p>
        </p:txBody>
      </p:sp>
      <p:sp>
        <p:nvSpPr>
          <p:cNvPr id="11" name="Text 7"/>
          <p:cNvSpPr/>
          <p:nvPr/>
        </p:nvSpPr>
        <p:spPr>
          <a:xfrm>
            <a:off x="1926245" y="1732228"/>
            <a:ext cx="349454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with missing values, create a missingness indicator:</a:t>
            </a:r>
            <a:endParaRPr lang="en-US" sz="1116" dirty="0"/>
          </a:p>
        </p:txBody>
      </p:sp>
      <p:pic>
        <p:nvPicPr>
          <p:cNvPr id="24" name="Image 2" descr="preencoded.png"/>
          <p:cNvPicPr>
            <a:picLocks noChangeAspect="1"/>
          </p:cNvPicPr>
          <p:nvPr/>
        </p:nvPicPr>
        <p:blipFill>
          <a:blip r:embed="rId5"/>
          <a:stretch>
            <a:fillRect/>
          </a:stretch>
        </p:blipFill>
        <p:spPr>
          <a:xfrm>
            <a:off x="381001" y="2633477"/>
            <a:ext cx="190500" cy="190500"/>
          </a:xfrm>
          <a:prstGeom prst="rect">
            <a:avLst/>
          </a:prstGeom>
        </p:spPr>
      </p:pic>
      <p:sp>
        <p:nvSpPr>
          <p:cNvPr id="25" name="Text 20"/>
          <p:cNvSpPr/>
          <p:nvPr/>
        </p:nvSpPr>
        <p:spPr>
          <a:xfrm>
            <a:off x="666751" y="2620199"/>
            <a:ext cx="196367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Logit Transformation:</a:t>
            </a:r>
            <a:endParaRPr lang="en-US" sz="1395" dirty="0"/>
          </a:p>
        </p:txBody>
      </p:sp>
      <p:sp>
        <p:nvSpPr>
          <p:cNvPr id="26" name="Text 21"/>
          <p:cNvSpPr/>
          <p:nvPr/>
        </p:nvSpPr>
        <p:spPr>
          <a:xfrm>
            <a:off x="2687205" y="2620199"/>
            <a:ext cx="471603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We use the logit link function to model the relationship.</a:t>
            </a:r>
            <a:endParaRPr lang="en-US" sz="1395" dirty="0"/>
          </a:p>
        </p:txBody>
      </p:sp>
      <p:sp>
        <p:nvSpPr>
          <p:cNvPr id="27" name="Shape 22"/>
          <p:cNvSpPr/>
          <p:nvPr/>
        </p:nvSpPr>
        <p:spPr>
          <a:xfrm>
            <a:off x="381000" y="3014476"/>
            <a:ext cx="11430000" cy="775507"/>
          </a:xfrm>
          <a:prstGeom prst="rect">
            <a:avLst/>
          </a:prstGeom>
          <a:solidFill>
            <a:srgbClr val="3498DB">
              <a:alpha val="10000"/>
            </a:srgbClr>
          </a:solidFill>
          <a:ln/>
        </p:spPr>
      </p:sp>
      <p:sp>
        <p:nvSpPr>
          <p:cNvPr id="28" name="Shape 23"/>
          <p:cNvSpPr/>
          <p:nvPr/>
        </p:nvSpPr>
        <p:spPr>
          <a:xfrm>
            <a:off x="381001" y="3014476"/>
            <a:ext cx="38100" cy="775507"/>
          </a:xfrm>
          <a:prstGeom prst="rect">
            <a:avLst/>
          </a:prstGeom>
          <a:solidFill>
            <a:srgbClr val="3498DB"/>
          </a:solidFill>
          <a:ln/>
        </p:spPr>
      </p:sp>
      <p:sp>
        <p:nvSpPr>
          <p:cNvPr id="81" name="Text 76"/>
          <p:cNvSpPr/>
          <p:nvPr/>
        </p:nvSpPr>
        <p:spPr>
          <a:xfrm>
            <a:off x="523875" y="3488028"/>
            <a:ext cx="47769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Where </a:t>
            </a:r>
            <a:endParaRPr lang="en-US" sz="1116" dirty="0"/>
          </a:p>
        </p:txBody>
      </p:sp>
      <p:sp>
        <p:nvSpPr>
          <p:cNvPr id="94" name="Text 89"/>
          <p:cNvSpPr/>
          <p:nvPr/>
        </p:nvSpPr>
        <p:spPr>
          <a:xfrm>
            <a:off x="2178175" y="3488028"/>
            <a:ext cx="188673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are observed variables and </a:t>
            </a:r>
            <a:endParaRPr lang="en-US" sz="1116" dirty="0"/>
          </a:p>
        </p:txBody>
      </p:sp>
      <p:sp>
        <p:nvSpPr>
          <p:cNvPr id="107" name="Text 102"/>
          <p:cNvSpPr/>
          <p:nvPr/>
        </p:nvSpPr>
        <p:spPr>
          <a:xfrm>
            <a:off x="5190493" y="3488028"/>
            <a:ext cx="105958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are coefficients</a:t>
            </a:r>
            <a:endParaRPr lang="en-US" sz="1116" dirty="0"/>
          </a:p>
        </p:txBody>
      </p:sp>
      <p:pic>
        <p:nvPicPr>
          <p:cNvPr id="108" name="Image 3" descr="preencoded.png"/>
          <p:cNvPicPr>
            <a:picLocks noChangeAspect="1"/>
          </p:cNvPicPr>
          <p:nvPr/>
        </p:nvPicPr>
        <p:blipFill>
          <a:blip r:embed="rId6"/>
          <a:stretch>
            <a:fillRect/>
          </a:stretch>
        </p:blipFill>
        <p:spPr>
          <a:xfrm>
            <a:off x="381000" y="3885232"/>
            <a:ext cx="11430000" cy="238125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10499669"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Mathematical Foundation of Logistic Regression Test - Part 2</a:t>
            </a:r>
            <a:endParaRPr lang="en-US" sz="2700" dirty="0"/>
          </a:p>
        </p:txBody>
      </p:sp>
      <p:pic>
        <p:nvPicPr>
          <p:cNvPr id="4" name="Image 1" descr="preencoded.png"/>
          <p:cNvPicPr>
            <a:picLocks noChangeAspect="1"/>
          </p:cNvPicPr>
          <p:nvPr/>
        </p:nvPicPr>
        <p:blipFill>
          <a:blip r:embed="rId4"/>
          <a:stretch>
            <a:fillRect/>
          </a:stretch>
        </p:blipFill>
        <p:spPr>
          <a:xfrm>
            <a:off x="381001" y="1228726"/>
            <a:ext cx="190500" cy="190500"/>
          </a:xfrm>
          <a:prstGeom prst="rect">
            <a:avLst/>
          </a:prstGeom>
        </p:spPr>
      </p:pic>
      <p:sp>
        <p:nvSpPr>
          <p:cNvPr id="5" name="Text 1"/>
          <p:cNvSpPr/>
          <p:nvPr/>
        </p:nvSpPr>
        <p:spPr>
          <a:xfrm>
            <a:off x="666751" y="1215448"/>
            <a:ext cx="295112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Maximum Likelihood Estimation:</a:t>
            </a:r>
            <a:endParaRPr lang="en-US" sz="1395" dirty="0"/>
          </a:p>
        </p:txBody>
      </p:sp>
      <p:sp>
        <p:nvSpPr>
          <p:cNvPr id="6" name="Text 2"/>
          <p:cNvSpPr/>
          <p:nvPr/>
        </p:nvSpPr>
        <p:spPr>
          <a:xfrm>
            <a:off x="3724499" y="1215448"/>
            <a:ext cx="581088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Parameters are estimated by maximizing the log-likelihood function.</a:t>
            </a:r>
            <a:endParaRPr lang="en-US" sz="1395" dirty="0"/>
          </a:p>
        </p:txBody>
      </p:sp>
      <p:sp>
        <p:nvSpPr>
          <p:cNvPr id="7" name="Shape 3"/>
          <p:cNvSpPr/>
          <p:nvPr/>
        </p:nvSpPr>
        <p:spPr>
          <a:xfrm>
            <a:off x="381000" y="1609726"/>
            <a:ext cx="11430000" cy="663327"/>
          </a:xfrm>
          <a:prstGeom prst="rect">
            <a:avLst/>
          </a:prstGeom>
          <a:solidFill>
            <a:srgbClr val="3498DB">
              <a:alpha val="10000"/>
            </a:srgbClr>
          </a:solidFill>
          <a:ln/>
        </p:spPr>
      </p:sp>
      <p:sp>
        <p:nvSpPr>
          <p:cNvPr id="8" name="Shape 4"/>
          <p:cNvSpPr/>
          <p:nvPr/>
        </p:nvSpPr>
        <p:spPr>
          <a:xfrm>
            <a:off x="381001" y="1609726"/>
            <a:ext cx="38100" cy="663327"/>
          </a:xfrm>
          <a:prstGeom prst="rect">
            <a:avLst/>
          </a:prstGeom>
          <a:solidFill>
            <a:srgbClr val="3498DB"/>
          </a:solidFill>
          <a:ln/>
        </p:spPr>
      </p:sp>
      <p:sp>
        <p:nvSpPr>
          <p:cNvPr id="43" name="Text 39"/>
          <p:cNvSpPr/>
          <p:nvPr/>
        </p:nvSpPr>
        <p:spPr>
          <a:xfrm>
            <a:off x="523875" y="1976455"/>
            <a:ext cx="47769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Where </a:t>
            </a:r>
            <a:endParaRPr lang="en-US" sz="1116" dirty="0"/>
          </a:p>
        </p:txBody>
      </p:sp>
      <p:sp>
        <p:nvSpPr>
          <p:cNvPr id="44" name="Text 40"/>
          <p:cNvSpPr/>
          <p:nvPr/>
        </p:nvSpPr>
        <p:spPr>
          <a:xfrm>
            <a:off x="1031231" y="1889221"/>
            <a:ext cx="65" cy="208070"/>
          </a:xfrm>
          <a:prstGeom prst="rect">
            <a:avLst/>
          </a:prstGeom>
          <a:noFill/>
          <a:ln/>
        </p:spPr>
        <p:txBody>
          <a:bodyPr wrap="none" lIns="0" tIns="0" rIns="0" bIns="0" rtlCol="0" anchor="ctr">
            <a:spAutoFit/>
          </a:bodyPr>
          <a:lstStyle/>
          <a:p>
            <a:endParaRPr lang="en-US" sz="1352" dirty="0"/>
          </a:p>
        </p:txBody>
      </p:sp>
      <p:sp>
        <p:nvSpPr>
          <p:cNvPr id="45" name="Text 41"/>
          <p:cNvSpPr/>
          <p:nvPr/>
        </p:nvSpPr>
        <p:spPr>
          <a:xfrm>
            <a:off x="1145531" y="1978400"/>
            <a:ext cx="32060"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i</a:t>
            </a:r>
            <a:endParaRPr lang="en-US" sz="960" dirty="0"/>
          </a:p>
        </p:txBody>
      </p:sp>
      <p:sp>
        <p:nvSpPr>
          <p:cNvPr id="46" name="Text 42"/>
          <p:cNvSpPr/>
          <p:nvPr/>
        </p:nvSpPr>
        <p:spPr>
          <a:xfrm>
            <a:off x="1231554" y="1976455"/>
            <a:ext cx="1684757"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missingness indicator, </a:t>
            </a:r>
            <a:endParaRPr lang="en-US" sz="1116" dirty="0"/>
          </a:p>
        </p:txBody>
      </p:sp>
      <p:sp>
        <p:nvSpPr>
          <p:cNvPr id="47" name="Text 43"/>
          <p:cNvSpPr/>
          <p:nvPr/>
        </p:nvSpPr>
        <p:spPr>
          <a:xfrm>
            <a:off x="3010235" y="1892793"/>
            <a:ext cx="65" cy="208070"/>
          </a:xfrm>
          <a:prstGeom prst="rect">
            <a:avLst/>
          </a:prstGeom>
          <a:noFill/>
          <a:ln/>
        </p:spPr>
        <p:txBody>
          <a:bodyPr wrap="none" lIns="0" tIns="0" rIns="0" bIns="0" rtlCol="0" anchor="ctr">
            <a:spAutoFit/>
          </a:bodyPr>
          <a:lstStyle/>
          <a:p>
            <a:endParaRPr lang="en-US" sz="1352" dirty="0"/>
          </a:p>
        </p:txBody>
      </p:sp>
      <p:sp>
        <p:nvSpPr>
          <p:cNvPr id="48" name="Text 44"/>
          <p:cNvSpPr/>
          <p:nvPr/>
        </p:nvSpPr>
        <p:spPr>
          <a:xfrm>
            <a:off x="3103104" y="1985544"/>
            <a:ext cx="32060"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i</a:t>
            </a:r>
            <a:endParaRPr lang="en-US" sz="960" dirty="0"/>
          </a:p>
        </p:txBody>
      </p:sp>
      <p:sp>
        <p:nvSpPr>
          <p:cNvPr id="49" name="Text 45"/>
          <p:cNvSpPr/>
          <p:nvPr/>
        </p:nvSpPr>
        <p:spPr>
          <a:xfrm>
            <a:off x="3163342" y="1976455"/>
            <a:ext cx="191558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probability of missingness</a:t>
            </a:r>
            <a:endParaRPr lang="en-US" sz="1116" dirty="0"/>
          </a:p>
        </p:txBody>
      </p:sp>
      <p:pic>
        <p:nvPicPr>
          <p:cNvPr id="50" name="Image 2" descr="preencoded.png"/>
          <p:cNvPicPr>
            <a:picLocks noChangeAspect="1"/>
          </p:cNvPicPr>
          <p:nvPr/>
        </p:nvPicPr>
        <p:blipFill>
          <a:blip r:embed="rId5"/>
          <a:stretch>
            <a:fillRect/>
          </a:stretch>
        </p:blipFill>
        <p:spPr>
          <a:xfrm>
            <a:off x="381001" y="2415927"/>
            <a:ext cx="190500" cy="190500"/>
          </a:xfrm>
          <a:prstGeom prst="rect">
            <a:avLst/>
          </a:prstGeom>
        </p:spPr>
      </p:pic>
      <p:sp>
        <p:nvSpPr>
          <p:cNvPr id="51" name="Text 46"/>
          <p:cNvSpPr/>
          <p:nvPr/>
        </p:nvSpPr>
        <p:spPr>
          <a:xfrm>
            <a:off x="666751" y="2402650"/>
            <a:ext cx="285334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Coefficient Significance Testing:</a:t>
            </a:r>
            <a:endParaRPr lang="en-US" sz="1395" dirty="0"/>
          </a:p>
        </p:txBody>
      </p:sp>
      <p:sp>
        <p:nvSpPr>
          <p:cNvPr id="52" name="Text 47"/>
          <p:cNvSpPr/>
          <p:nvPr/>
        </p:nvSpPr>
        <p:spPr>
          <a:xfrm>
            <a:off x="3613807" y="2402650"/>
            <a:ext cx="685283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Wald test or likelihood ratio test is used to assess if predictors significantly affect </a:t>
            </a:r>
            <a:endParaRPr lang="en-US" sz="1395" dirty="0"/>
          </a:p>
        </p:txBody>
      </p:sp>
      <p:sp>
        <p:nvSpPr>
          <p:cNvPr id="53" name="Text 48"/>
          <p:cNvSpPr/>
          <p:nvPr/>
        </p:nvSpPr>
        <p:spPr>
          <a:xfrm>
            <a:off x="666751" y="2688400"/>
            <a:ext cx="108042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missingness.</a:t>
            </a:r>
            <a:endParaRPr lang="en-US" sz="1395" dirty="0"/>
          </a:p>
        </p:txBody>
      </p:sp>
      <p:sp>
        <p:nvSpPr>
          <p:cNvPr id="54" name="Shape 49"/>
          <p:cNvSpPr/>
          <p:nvPr/>
        </p:nvSpPr>
        <p:spPr>
          <a:xfrm>
            <a:off x="381000" y="3082678"/>
            <a:ext cx="11430000" cy="827893"/>
          </a:xfrm>
          <a:prstGeom prst="rect">
            <a:avLst/>
          </a:prstGeom>
          <a:solidFill>
            <a:srgbClr val="3498DB">
              <a:alpha val="10000"/>
            </a:srgbClr>
          </a:solidFill>
          <a:ln/>
        </p:spPr>
      </p:sp>
      <p:sp>
        <p:nvSpPr>
          <p:cNvPr id="55" name="Shape 50"/>
          <p:cNvSpPr/>
          <p:nvPr/>
        </p:nvSpPr>
        <p:spPr>
          <a:xfrm>
            <a:off x="381001" y="3082678"/>
            <a:ext cx="38100" cy="827893"/>
          </a:xfrm>
          <a:prstGeom prst="rect">
            <a:avLst/>
          </a:prstGeom>
          <a:solidFill>
            <a:srgbClr val="3498DB"/>
          </a:solidFill>
          <a:ln/>
        </p:spPr>
      </p:sp>
      <p:sp>
        <p:nvSpPr>
          <p:cNvPr id="56" name="Text 51"/>
          <p:cNvSpPr/>
          <p:nvPr/>
        </p:nvSpPr>
        <p:spPr>
          <a:xfrm>
            <a:off x="523875" y="3286068"/>
            <a:ext cx="70532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Wald test: </a:t>
            </a:r>
            <a:endParaRPr lang="en-US" sz="1116" dirty="0"/>
          </a:p>
        </p:txBody>
      </p:sp>
      <p:sp>
        <p:nvSpPr>
          <p:cNvPr id="69" name="Text 64"/>
          <p:cNvSpPr/>
          <p:nvPr/>
        </p:nvSpPr>
        <p:spPr>
          <a:xfrm>
            <a:off x="523875" y="3613974"/>
            <a:ext cx="1122102"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Likelihood ratio: </a:t>
            </a:r>
            <a:endParaRPr lang="en-US" sz="1116" dirty="0"/>
          </a:p>
        </p:txBody>
      </p:sp>
      <p:pic>
        <p:nvPicPr>
          <p:cNvPr id="89" name="Image 3" descr="preencoded.png"/>
          <p:cNvPicPr>
            <a:picLocks noChangeAspect="1"/>
          </p:cNvPicPr>
          <p:nvPr/>
        </p:nvPicPr>
        <p:blipFill>
          <a:blip r:embed="rId6"/>
          <a:stretch>
            <a:fillRect/>
          </a:stretch>
        </p:blipFill>
        <p:spPr>
          <a:xfrm>
            <a:off x="381000" y="4005820"/>
            <a:ext cx="11430000" cy="23812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0" y="430297"/>
            <a:ext cx="9247724"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Implementation Strategy for Logistic Regression Test</a:t>
            </a:r>
            <a:endParaRPr lang="en-US" sz="2700" dirty="0"/>
          </a:p>
        </p:txBody>
      </p:sp>
      <p:pic>
        <p:nvPicPr>
          <p:cNvPr id="4" name="Image 1" descr="preencoded.png"/>
          <p:cNvPicPr>
            <a:picLocks noChangeAspect="1"/>
          </p:cNvPicPr>
          <p:nvPr/>
        </p:nvPicPr>
        <p:blipFill>
          <a:blip r:embed="rId4"/>
          <a:stretch>
            <a:fillRect/>
          </a:stretch>
        </p:blipFill>
        <p:spPr>
          <a:xfrm>
            <a:off x="381000" y="1228726"/>
            <a:ext cx="214312" cy="190500"/>
          </a:xfrm>
          <a:prstGeom prst="rect">
            <a:avLst/>
          </a:prstGeom>
        </p:spPr>
      </p:pic>
      <p:sp>
        <p:nvSpPr>
          <p:cNvPr id="5" name="Text 1"/>
          <p:cNvSpPr/>
          <p:nvPr/>
        </p:nvSpPr>
        <p:spPr>
          <a:xfrm>
            <a:off x="690564" y="1215448"/>
            <a:ext cx="1660711"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Variable Selection:</a:t>
            </a:r>
            <a:endParaRPr lang="en-US" sz="1395" dirty="0"/>
          </a:p>
        </p:txBody>
      </p:sp>
      <p:sp>
        <p:nvSpPr>
          <p:cNvPr id="6" name="Text 2"/>
          <p:cNvSpPr/>
          <p:nvPr/>
        </p:nvSpPr>
        <p:spPr>
          <a:xfrm>
            <a:off x="2404132" y="1215448"/>
            <a:ext cx="308738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Include relevant observed variables </a:t>
            </a:r>
            <a:endParaRPr lang="en-US" sz="1395" dirty="0"/>
          </a:p>
        </p:txBody>
      </p:sp>
      <p:sp>
        <p:nvSpPr>
          <p:cNvPr id="7" name="Text 3"/>
          <p:cNvSpPr/>
          <p:nvPr/>
        </p:nvSpPr>
        <p:spPr>
          <a:xfrm>
            <a:off x="690563" y="1501198"/>
            <a:ext cx="439383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that might predict missingness, avoiding overfitting.</a:t>
            </a:r>
            <a:endParaRPr lang="en-US" sz="1395" dirty="0"/>
          </a:p>
        </p:txBody>
      </p:sp>
      <p:sp>
        <p:nvSpPr>
          <p:cNvPr id="8" name="Shape 4"/>
          <p:cNvSpPr/>
          <p:nvPr/>
        </p:nvSpPr>
        <p:spPr>
          <a:xfrm>
            <a:off x="381001" y="1895475"/>
            <a:ext cx="5619751" cy="2514600"/>
          </a:xfrm>
          <a:prstGeom prst="rect">
            <a:avLst/>
          </a:prstGeom>
          <a:solidFill>
            <a:srgbClr val="3498DB">
              <a:alpha val="10000"/>
            </a:srgbClr>
          </a:solidFill>
          <a:ln/>
        </p:spPr>
      </p:sp>
      <p:sp>
        <p:nvSpPr>
          <p:cNvPr id="9" name="Text 5"/>
          <p:cNvSpPr/>
          <p:nvPr/>
        </p:nvSpPr>
        <p:spPr>
          <a:xfrm>
            <a:off x="523876" y="2075071"/>
            <a:ext cx="1851469" cy="193258"/>
          </a:xfrm>
          <a:prstGeom prst="rect">
            <a:avLst/>
          </a:prstGeom>
          <a:noFill/>
          <a:ln/>
        </p:spPr>
        <p:txBody>
          <a:bodyPr wrap="none" lIns="0" tIns="0" rIns="0" bIns="0" rtlCol="0" anchor="ctr">
            <a:spAutoFit/>
          </a:bodyPr>
          <a:lstStyle/>
          <a:p>
            <a:r>
              <a:rPr lang="en-US" sz="1256" b="1" dirty="0">
                <a:solidFill>
                  <a:srgbClr val="ECF0F1"/>
                </a:solidFill>
                <a:latin typeface="Noto Sans" pitchFamily="34" charset="0"/>
                <a:ea typeface="Noto Sans" pitchFamily="34" charset="-122"/>
                <a:cs typeface="Noto Sans" pitchFamily="34" charset="-120"/>
              </a:rPr>
              <a:t>Implementation Steps:</a:t>
            </a:r>
            <a:endParaRPr lang="en-US" sz="1256" dirty="0"/>
          </a:p>
        </p:txBody>
      </p:sp>
      <p:sp>
        <p:nvSpPr>
          <p:cNvPr id="10" name="Shape 6"/>
          <p:cNvSpPr/>
          <p:nvPr/>
        </p:nvSpPr>
        <p:spPr>
          <a:xfrm>
            <a:off x="523875" y="2419351"/>
            <a:ext cx="228600" cy="228600"/>
          </a:xfrm>
          <a:prstGeom prst="ellipse">
            <a:avLst/>
          </a:prstGeom>
          <a:solidFill>
            <a:srgbClr val="3498DB"/>
          </a:solidFill>
          <a:ln/>
        </p:spPr>
      </p:sp>
      <p:sp>
        <p:nvSpPr>
          <p:cNvPr id="11" name="Text 7"/>
          <p:cNvSpPr/>
          <p:nvPr/>
        </p:nvSpPr>
        <p:spPr>
          <a:xfrm>
            <a:off x="603710" y="245856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1</a:t>
            </a:r>
            <a:endParaRPr lang="en-US" sz="976" dirty="0"/>
          </a:p>
        </p:txBody>
      </p:sp>
      <p:sp>
        <p:nvSpPr>
          <p:cNvPr id="12" name="Text 8"/>
          <p:cNvSpPr/>
          <p:nvPr/>
        </p:nvSpPr>
        <p:spPr>
          <a:xfrm>
            <a:off x="847726" y="2562094"/>
            <a:ext cx="5010151" cy="171714"/>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Create binary missingness indicators (R) for variables with missing values</a:t>
            </a:r>
            <a:endParaRPr lang="en-US" sz="1116" dirty="0"/>
          </a:p>
        </p:txBody>
      </p:sp>
      <p:sp>
        <p:nvSpPr>
          <p:cNvPr id="13" name="Shape 9"/>
          <p:cNvSpPr/>
          <p:nvPr/>
        </p:nvSpPr>
        <p:spPr>
          <a:xfrm>
            <a:off x="523875" y="2971800"/>
            <a:ext cx="228600" cy="228600"/>
          </a:xfrm>
          <a:prstGeom prst="ellipse">
            <a:avLst/>
          </a:prstGeom>
          <a:solidFill>
            <a:srgbClr val="3498DB"/>
          </a:solidFill>
          <a:ln/>
        </p:spPr>
      </p:sp>
      <p:sp>
        <p:nvSpPr>
          <p:cNvPr id="14" name="Text 10"/>
          <p:cNvSpPr/>
          <p:nvPr/>
        </p:nvSpPr>
        <p:spPr>
          <a:xfrm>
            <a:off x="603710" y="301101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2</a:t>
            </a:r>
            <a:endParaRPr lang="en-US" sz="976" dirty="0"/>
          </a:p>
        </p:txBody>
      </p:sp>
      <p:sp>
        <p:nvSpPr>
          <p:cNvPr id="15" name="Text 11"/>
          <p:cNvSpPr/>
          <p:nvPr/>
        </p:nvSpPr>
        <p:spPr>
          <a:xfrm>
            <a:off x="847725" y="3000243"/>
            <a:ext cx="4538102"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Select potential predictor variables (X) from fully observed variables</a:t>
            </a:r>
            <a:endParaRPr lang="en-US" sz="1116" dirty="0"/>
          </a:p>
        </p:txBody>
      </p:sp>
      <p:sp>
        <p:nvSpPr>
          <p:cNvPr id="16" name="Shape 12"/>
          <p:cNvSpPr/>
          <p:nvPr/>
        </p:nvSpPr>
        <p:spPr>
          <a:xfrm>
            <a:off x="523875" y="3295651"/>
            <a:ext cx="228600" cy="228600"/>
          </a:xfrm>
          <a:prstGeom prst="ellipse">
            <a:avLst/>
          </a:prstGeom>
          <a:solidFill>
            <a:srgbClr val="3498DB"/>
          </a:solidFill>
          <a:ln/>
        </p:spPr>
      </p:sp>
      <p:sp>
        <p:nvSpPr>
          <p:cNvPr id="17" name="Text 13"/>
          <p:cNvSpPr/>
          <p:nvPr/>
        </p:nvSpPr>
        <p:spPr>
          <a:xfrm>
            <a:off x="603710" y="333486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3</a:t>
            </a:r>
            <a:endParaRPr lang="en-US" sz="976" dirty="0"/>
          </a:p>
        </p:txBody>
      </p:sp>
      <p:sp>
        <p:nvSpPr>
          <p:cNvPr id="18" name="Text 14"/>
          <p:cNvSpPr/>
          <p:nvPr/>
        </p:nvSpPr>
        <p:spPr>
          <a:xfrm>
            <a:off x="847725" y="3324094"/>
            <a:ext cx="320600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Fit logistic regression model: R ~ X₁ + X₂ + ... + Xₚ</a:t>
            </a:r>
            <a:endParaRPr lang="en-US" sz="1116" dirty="0"/>
          </a:p>
        </p:txBody>
      </p:sp>
      <p:sp>
        <p:nvSpPr>
          <p:cNvPr id="19" name="Shape 15"/>
          <p:cNvSpPr/>
          <p:nvPr/>
        </p:nvSpPr>
        <p:spPr>
          <a:xfrm>
            <a:off x="523875" y="3619500"/>
            <a:ext cx="228600" cy="228600"/>
          </a:xfrm>
          <a:prstGeom prst="ellipse">
            <a:avLst/>
          </a:prstGeom>
          <a:solidFill>
            <a:srgbClr val="3498DB"/>
          </a:solidFill>
          <a:ln/>
        </p:spPr>
      </p:sp>
      <p:sp>
        <p:nvSpPr>
          <p:cNvPr id="20" name="Text 16"/>
          <p:cNvSpPr/>
          <p:nvPr/>
        </p:nvSpPr>
        <p:spPr>
          <a:xfrm>
            <a:off x="603710" y="365871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4</a:t>
            </a:r>
            <a:endParaRPr lang="en-US" sz="976" dirty="0"/>
          </a:p>
        </p:txBody>
      </p:sp>
      <p:sp>
        <p:nvSpPr>
          <p:cNvPr id="21" name="Text 17"/>
          <p:cNvSpPr/>
          <p:nvPr/>
        </p:nvSpPr>
        <p:spPr>
          <a:xfrm>
            <a:off x="847726" y="3647943"/>
            <a:ext cx="322684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Test model significance with likelihood ratio test</a:t>
            </a:r>
            <a:endParaRPr lang="en-US" sz="1116" dirty="0"/>
          </a:p>
        </p:txBody>
      </p:sp>
      <p:sp>
        <p:nvSpPr>
          <p:cNvPr id="22" name="Shape 18"/>
          <p:cNvSpPr/>
          <p:nvPr/>
        </p:nvSpPr>
        <p:spPr>
          <a:xfrm>
            <a:off x="523875" y="3943351"/>
            <a:ext cx="228600" cy="228600"/>
          </a:xfrm>
          <a:prstGeom prst="ellipse">
            <a:avLst/>
          </a:prstGeom>
          <a:solidFill>
            <a:srgbClr val="3498DB"/>
          </a:solidFill>
          <a:ln/>
        </p:spPr>
      </p:sp>
      <p:sp>
        <p:nvSpPr>
          <p:cNvPr id="23" name="Text 19"/>
          <p:cNvSpPr/>
          <p:nvPr/>
        </p:nvSpPr>
        <p:spPr>
          <a:xfrm>
            <a:off x="603710" y="398256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5</a:t>
            </a:r>
            <a:endParaRPr lang="en-US" sz="976" dirty="0"/>
          </a:p>
        </p:txBody>
      </p:sp>
      <p:sp>
        <p:nvSpPr>
          <p:cNvPr id="24" name="Text 20"/>
          <p:cNvSpPr/>
          <p:nvPr/>
        </p:nvSpPr>
        <p:spPr>
          <a:xfrm>
            <a:off x="847726" y="3971794"/>
            <a:ext cx="319478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Examine coefficient significance with Wald tests</a:t>
            </a:r>
            <a:endParaRPr lang="en-US" sz="1116" dirty="0"/>
          </a:p>
        </p:txBody>
      </p:sp>
      <p:pic>
        <p:nvPicPr>
          <p:cNvPr id="25" name="Image 2" descr="preencoded.png"/>
          <p:cNvPicPr>
            <a:picLocks noChangeAspect="1"/>
          </p:cNvPicPr>
          <p:nvPr/>
        </p:nvPicPr>
        <p:blipFill>
          <a:blip r:embed="rId5"/>
          <a:stretch>
            <a:fillRect/>
          </a:stretch>
        </p:blipFill>
        <p:spPr>
          <a:xfrm>
            <a:off x="381000" y="4572001"/>
            <a:ext cx="238125" cy="190500"/>
          </a:xfrm>
          <a:prstGeom prst="rect">
            <a:avLst/>
          </a:prstGeom>
        </p:spPr>
      </p:pic>
      <p:sp>
        <p:nvSpPr>
          <p:cNvPr id="26" name="Text 21"/>
          <p:cNvSpPr/>
          <p:nvPr/>
        </p:nvSpPr>
        <p:spPr>
          <a:xfrm>
            <a:off x="714375" y="4558723"/>
            <a:ext cx="86081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Software:</a:t>
            </a:r>
            <a:endParaRPr lang="en-US" sz="1395" dirty="0"/>
          </a:p>
        </p:txBody>
      </p:sp>
      <p:sp>
        <p:nvSpPr>
          <p:cNvPr id="27" name="Text 22"/>
          <p:cNvSpPr/>
          <p:nvPr/>
        </p:nvSpPr>
        <p:spPr>
          <a:xfrm>
            <a:off x="1597932" y="4558723"/>
            <a:ext cx="390491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Easily implemented in R, Python, SAS, or SPSS </a:t>
            </a:r>
            <a:endParaRPr lang="en-US" sz="1395" dirty="0"/>
          </a:p>
        </p:txBody>
      </p:sp>
      <p:sp>
        <p:nvSpPr>
          <p:cNvPr id="28" name="Text 23"/>
          <p:cNvSpPr/>
          <p:nvPr/>
        </p:nvSpPr>
        <p:spPr>
          <a:xfrm>
            <a:off x="714375" y="4844472"/>
            <a:ext cx="372858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using standard logistic regression functions.</a:t>
            </a:r>
            <a:endParaRPr lang="en-US" sz="1395" dirty="0"/>
          </a:p>
        </p:txBody>
      </p:sp>
      <p:pic>
        <p:nvPicPr>
          <p:cNvPr id="29" name="Image 3" descr="preencoded.png"/>
          <p:cNvPicPr>
            <a:picLocks noChangeAspect="1"/>
          </p:cNvPicPr>
          <p:nvPr/>
        </p:nvPicPr>
        <p:blipFill>
          <a:blip r:embed="rId6"/>
          <a:stretch>
            <a:fillRect/>
          </a:stretch>
        </p:blipFill>
        <p:spPr>
          <a:xfrm>
            <a:off x="6191251" y="1181100"/>
            <a:ext cx="5619751" cy="2667000"/>
          </a:xfrm>
          <a:prstGeom prst="rect">
            <a:avLst/>
          </a:prstGeom>
        </p:spPr>
      </p:pic>
      <p:pic>
        <p:nvPicPr>
          <p:cNvPr id="30" name="Image 4" descr="preencoded.png"/>
          <p:cNvPicPr>
            <a:picLocks noChangeAspect="1"/>
          </p:cNvPicPr>
          <p:nvPr/>
        </p:nvPicPr>
        <p:blipFill>
          <a:blip r:embed="rId7"/>
          <a:stretch>
            <a:fillRect/>
          </a:stretch>
        </p:blipFill>
        <p:spPr>
          <a:xfrm>
            <a:off x="6191251" y="4010026"/>
            <a:ext cx="190500" cy="190500"/>
          </a:xfrm>
          <a:prstGeom prst="rect">
            <a:avLst/>
          </a:prstGeom>
        </p:spPr>
      </p:pic>
      <p:sp>
        <p:nvSpPr>
          <p:cNvPr id="31" name="Text 24"/>
          <p:cNvSpPr/>
          <p:nvPr/>
        </p:nvSpPr>
        <p:spPr>
          <a:xfrm>
            <a:off x="6477001" y="3996748"/>
            <a:ext cx="167834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Diagnostic Checks:</a:t>
            </a:r>
            <a:endParaRPr lang="en-US" sz="1395" dirty="0"/>
          </a:p>
        </p:txBody>
      </p:sp>
      <p:sp>
        <p:nvSpPr>
          <p:cNvPr id="32" name="Text 25"/>
          <p:cNvSpPr/>
          <p:nvPr/>
        </p:nvSpPr>
        <p:spPr>
          <a:xfrm>
            <a:off x="8220671" y="3996748"/>
            <a:ext cx="292067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Assess model fit using ROC curve, </a:t>
            </a:r>
            <a:endParaRPr lang="en-US" sz="1395" dirty="0"/>
          </a:p>
        </p:txBody>
      </p:sp>
      <p:sp>
        <p:nvSpPr>
          <p:cNvPr id="33" name="Text 26"/>
          <p:cNvSpPr/>
          <p:nvPr/>
        </p:nvSpPr>
        <p:spPr>
          <a:xfrm>
            <a:off x="6477000" y="4282498"/>
            <a:ext cx="440665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Hosmer-Lemeshow test, and other standard logistic </a:t>
            </a:r>
            <a:endParaRPr lang="en-US" sz="1395" dirty="0"/>
          </a:p>
        </p:txBody>
      </p:sp>
      <p:sp>
        <p:nvSpPr>
          <p:cNvPr id="34" name="Text 27"/>
          <p:cNvSpPr/>
          <p:nvPr/>
        </p:nvSpPr>
        <p:spPr>
          <a:xfrm>
            <a:off x="6477000" y="4568248"/>
            <a:ext cx="194604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regression diagnostics.</a:t>
            </a:r>
            <a:endParaRPr lang="en-US" sz="1395" dirty="0"/>
          </a:p>
        </p:txBody>
      </p:sp>
      <p:sp>
        <p:nvSpPr>
          <p:cNvPr id="35" name="Shape 28"/>
          <p:cNvSpPr/>
          <p:nvPr/>
        </p:nvSpPr>
        <p:spPr>
          <a:xfrm>
            <a:off x="6191251" y="4962526"/>
            <a:ext cx="5619751" cy="1190625"/>
          </a:xfrm>
          <a:prstGeom prst="rect">
            <a:avLst/>
          </a:prstGeom>
          <a:solidFill>
            <a:srgbClr val="3498DB">
              <a:alpha val="10000"/>
            </a:srgbClr>
          </a:solidFill>
          <a:ln/>
        </p:spPr>
      </p:sp>
      <p:sp>
        <p:nvSpPr>
          <p:cNvPr id="36" name="Shape 29"/>
          <p:cNvSpPr/>
          <p:nvPr/>
        </p:nvSpPr>
        <p:spPr>
          <a:xfrm>
            <a:off x="6191251" y="4962526"/>
            <a:ext cx="38100" cy="1190625"/>
          </a:xfrm>
          <a:prstGeom prst="rect">
            <a:avLst/>
          </a:prstGeom>
          <a:solidFill>
            <a:srgbClr val="3498DB"/>
          </a:solidFill>
          <a:ln/>
        </p:spPr>
      </p:sp>
      <p:sp>
        <p:nvSpPr>
          <p:cNvPr id="37" name="Text 30"/>
          <p:cNvSpPr/>
          <p:nvPr/>
        </p:nvSpPr>
        <p:spPr>
          <a:xfrm>
            <a:off x="6286501" y="5082704"/>
            <a:ext cx="1697581" cy="150169"/>
          </a:xfrm>
          <a:prstGeom prst="rect">
            <a:avLst/>
          </a:prstGeom>
          <a:noFill/>
          <a:ln/>
        </p:spPr>
        <p:txBody>
          <a:bodyPr wrap="none" lIns="0" tIns="0" rIns="0" bIns="0" rtlCol="0" anchor="ctr">
            <a:spAutoFit/>
          </a:bodyPr>
          <a:lstStyle/>
          <a:p>
            <a:r>
              <a:rPr lang="en-US" sz="976" dirty="0">
                <a:solidFill>
                  <a:srgbClr val="ECF0F1"/>
                </a:solidFill>
                <a:latin typeface="Noto Sans" pitchFamily="34" charset="0"/>
                <a:ea typeface="Noto Sans" pitchFamily="34" charset="-122"/>
                <a:cs typeface="Noto Sans" pitchFamily="34" charset="-120"/>
              </a:rPr>
              <a:t># R implementation example</a:t>
            </a:r>
            <a:endParaRPr lang="en-US" sz="976" dirty="0"/>
          </a:p>
        </p:txBody>
      </p:sp>
      <p:sp>
        <p:nvSpPr>
          <p:cNvPr id="38" name="Text 31"/>
          <p:cNvSpPr/>
          <p:nvPr/>
        </p:nvSpPr>
        <p:spPr>
          <a:xfrm>
            <a:off x="6286500" y="5282729"/>
            <a:ext cx="2366032" cy="150169"/>
          </a:xfrm>
          <a:prstGeom prst="rect">
            <a:avLst/>
          </a:prstGeom>
          <a:noFill/>
          <a:ln/>
        </p:spPr>
        <p:txBody>
          <a:bodyPr wrap="none" lIns="0" tIns="0" rIns="0" bIns="0" rtlCol="0" anchor="ctr">
            <a:spAutoFit/>
          </a:bodyPr>
          <a:lstStyle/>
          <a:p>
            <a:r>
              <a:rPr lang="en-US" sz="976" dirty="0">
                <a:solidFill>
                  <a:srgbClr val="ECF0F1"/>
                </a:solidFill>
                <a:latin typeface="Noto Sans" pitchFamily="34" charset="0"/>
                <a:ea typeface="Noto Sans" pitchFamily="34" charset="-122"/>
                <a:cs typeface="Noto Sans" pitchFamily="34" charset="-120"/>
              </a:rPr>
              <a:t>missing_indicator &lt;- is.na(data$variable)</a:t>
            </a:r>
            <a:endParaRPr lang="en-US" sz="976" dirty="0"/>
          </a:p>
        </p:txBody>
      </p:sp>
      <p:sp>
        <p:nvSpPr>
          <p:cNvPr id="39" name="Text 32"/>
          <p:cNvSpPr/>
          <p:nvPr/>
        </p:nvSpPr>
        <p:spPr>
          <a:xfrm>
            <a:off x="6286500" y="5482754"/>
            <a:ext cx="3356688" cy="150169"/>
          </a:xfrm>
          <a:prstGeom prst="rect">
            <a:avLst/>
          </a:prstGeom>
          <a:noFill/>
          <a:ln/>
        </p:spPr>
        <p:txBody>
          <a:bodyPr wrap="none" lIns="0" tIns="0" rIns="0" bIns="0" rtlCol="0" anchor="ctr">
            <a:spAutoFit/>
          </a:bodyPr>
          <a:lstStyle/>
          <a:p>
            <a:r>
              <a:rPr lang="en-US" sz="976" dirty="0">
                <a:solidFill>
                  <a:srgbClr val="ECF0F1"/>
                </a:solidFill>
                <a:latin typeface="Noto Sans" pitchFamily="34" charset="0"/>
                <a:ea typeface="Noto Sans" pitchFamily="34" charset="-122"/>
                <a:cs typeface="Noto Sans" pitchFamily="34" charset="-120"/>
              </a:rPr>
              <a:t>model &lt;- glm(missing_indicator ~ predictor1 + predictor2,</a:t>
            </a:r>
            <a:endParaRPr lang="en-US" sz="976" dirty="0"/>
          </a:p>
        </p:txBody>
      </p:sp>
      <p:sp>
        <p:nvSpPr>
          <p:cNvPr id="40" name="Text 33"/>
          <p:cNvSpPr/>
          <p:nvPr/>
        </p:nvSpPr>
        <p:spPr>
          <a:xfrm>
            <a:off x="6286501" y="5682780"/>
            <a:ext cx="2622513" cy="150169"/>
          </a:xfrm>
          <a:prstGeom prst="rect">
            <a:avLst/>
          </a:prstGeom>
          <a:noFill/>
          <a:ln/>
        </p:spPr>
        <p:txBody>
          <a:bodyPr wrap="none" lIns="0" tIns="0" rIns="0" bIns="0" rtlCol="0" anchor="ctr">
            <a:spAutoFit/>
          </a:bodyPr>
          <a:lstStyle/>
          <a:p>
            <a:r>
              <a:rPr lang="en-US" sz="976" dirty="0">
                <a:solidFill>
                  <a:srgbClr val="ECF0F1"/>
                </a:solidFill>
                <a:latin typeface="Noto Sans" pitchFamily="34" charset="0"/>
                <a:ea typeface="Noto Sans" pitchFamily="34" charset="-122"/>
                <a:cs typeface="Noto Sans" pitchFamily="34" charset="-120"/>
              </a:rPr>
              <a:t> family = binomial(link = "logit"), data = data)</a:t>
            </a:r>
            <a:endParaRPr lang="en-US" sz="976" dirty="0"/>
          </a:p>
        </p:txBody>
      </p:sp>
      <p:sp>
        <p:nvSpPr>
          <p:cNvPr id="41" name="Text 34"/>
          <p:cNvSpPr/>
          <p:nvPr/>
        </p:nvSpPr>
        <p:spPr>
          <a:xfrm>
            <a:off x="6286500" y="5882804"/>
            <a:ext cx="2237792" cy="150169"/>
          </a:xfrm>
          <a:prstGeom prst="rect">
            <a:avLst/>
          </a:prstGeom>
          <a:noFill/>
          <a:ln/>
        </p:spPr>
        <p:txBody>
          <a:bodyPr wrap="none" lIns="0" tIns="0" rIns="0" bIns="0" rtlCol="0" anchor="ctr">
            <a:spAutoFit/>
          </a:bodyPr>
          <a:lstStyle/>
          <a:p>
            <a:r>
              <a:rPr lang="en-US" sz="976" dirty="0">
                <a:solidFill>
                  <a:srgbClr val="ECF0F1"/>
                </a:solidFill>
                <a:latin typeface="Noto Sans" pitchFamily="34" charset="0"/>
                <a:ea typeface="Noto Sans" pitchFamily="34" charset="-122"/>
                <a:cs typeface="Noto Sans" pitchFamily="34" charset="-120"/>
              </a:rPr>
              <a:t>summary(model) # Check significance</a:t>
            </a:r>
            <a:endParaRPr lang="en-US" sz="97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39BD5-FAF9-DFE8-9D3E-82BE32AD820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B983BAB-9A5F-B532-5B10-E6145ED046B2}"/>
              </a:ext>
            </a:extLst>
          </p:cNvPr>
          <p:cNvPicPr>
            <a:picLocks noChangeAspect="1"/>
          </p:cNvPicPr>
          <p:nvPr/>
        </p:nvPicPr>
        <p:blipFill>
          <a:blip r:embed="rId3"/>
          <a:stretch>
            <a:fillRect/>
          </a:stretch>
        </p:blipFill>
        <p:spPr>
          <a:xfrm>
            <a:off x="0" y="1"/>
            <a:ext cx="12192000" cy="6915151"/>
          </a:xfrm>
          <a:prstGeom prst="rect">
            <a:avLst/>
          </a:prstGeom>
        </p:spPr>
      </p:pic>
      <p:sp>
        <p:nvSpPr>
          <p:cNvPr id="3" name="Text 0">
            <a:extLst>
              <a:ext uri="{FF2B5EF4-FFF2-40B4-BE49-F238E27FC236}">
                <a16:creationId xmlns:a16="http://schemas.microsoft.com/office/drawing/2014/main" id="{79888A6E-6CF6-49C9-BDE6-6061D98E71E3}"/>
              </a:ext>
            </a:extLst>
          </p:cNvPr>
          <p:cNvSpPr/>
          <p:nvPr/>
        </p:nvSpPr>
        <p:spPr>
          <a:xfrm>
            <a:off x="381001" y="430297"/>
            <a:ext cx="587981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Introduction to Little's MCAR Test</a:t>
            </a:r>
            <a:endParaRPr lang="en-US" sz="2700" dirty="0"/>
          </a:p>
        </p:txBody>
      </p:sp>
      <p:pic>
        <p:nvPicPr>
          <p:cNvPr id="4" name="Image 1" descr="preencoded.png">
            <a:extLst>
              <a:ext uri="{FF2B5EF4-FFF2-40B4-BE49-F238E27FC236}">
                <a16:creationId xmlns:a16="http://schemas.microsoft.com/office/drawing/2014/main" id="{CF095A4E-E622-D65D-C5C6-8E709498FF24}"/>
              </a:ext>
            </a:extLst>
          </p:cNvPr>
          <p:cNvPicPr>
            <a:picLocks noChangeAspect="1"/>
          </p:cNvPicPr>
          <p:nvPr/>
        </p:nvPicPr>
        <p:blipFill>
          <a:blip r:embed="rId4"/>
          <a:stretch>
            <a:fillRect/>
          </a:stretch>
        </p:blipFill>
        <p:spPr>
          <a:xfrm>
            <a:off x="381001" y="1323975"/>
            <a:ext cx="190500" cy="190500"/>
          </a:xfrm>
          <a:prstGeom prst="rect">
            <a:avLst/>
          </a:prstGeom>
        </p:spPr>
      </p:pic>
      <p:sp>
        <p:nvSpPr>
          <p:cNvPr id="5" name="Text 1">
            <a:extLst>
              <a:ext uri="{FF2B5EF4-FFF2-40B4-BE49-F238E27FC236}">
                <a16:creationId xmlns:a16="http://schemas.microsoft.com/office/drawing/2014/main" id="{C0C01AD6-06DE-B9DC-EFDC-D90F46067CFA}"/>
              </a:ext>
            </a:extLst>
          </p:cNvPr>
          <p:cNvSpPr/>
          <p:nvPr/>
        </p:nvSpPr>
        <p:spPr>
          <a:xfrm>
            <a:off x="666751" y="1310698"/>
            <a:ext cx="241893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What is Little's MCAR Test?</a:t>
            </a:r>
            <a:endParaRPr lang="en-US" sz="1395" dirty="0"/>
          </a:p>
        </p:txBody>
      </p:sp>
      <p:sp>
        <p:nvSpPr>
          <p:cNvPr id="6" name="Text 2">
            <a:extLst>
              <a:ext uri="{FF2B5EF4-FFF2-40B4-BE49-F238E27FC236}">
                <a16:creationId xmlns:a16="http://schemas.microsoft.com/office/drawing/2014/main" id="{3E680E3B-4C69-5A00-40D7-567C7C2B2175}"/>
              </a:ext>
            </a:extLst>
          </p:cNvPr>
          <p:cNvSpPr/>
          <p:nvPr/>
        </p:nvSpPr>
        <p:spPr>
          <a:xfrm>
            <a:off x="3132424" y="1310698"/>
            <a:ext cx="258083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A statistical test developed by </a:t>
            </a:r>
            <a:endParaRPr lang="en-US" sz="1395" dirty="0"/>
          </a:p>
        </p:txBody>
      </p:sp>
      <p:sp>
        <p:nvSpPr>
          <p:cNvPr id="7" name="Text 3">
            <a:extLst>
              <a:ext uri="{FF2B5EF4-FFF2-40B4-BE49-F238E27FC236}">
                <a16:creationId xmlns:a16="http://schemas.microsoft.com/office/drawing/2014/main" id="{958F704E-E16E-BCAC-780C-88FCFD517A42}"/>
              </a:ext>
            </a:extLst>
          </p:cNvPr>
          <p:cNvSpPr/>
          <p:nvPr/>
        </p:nvSpPr>
        <p:spPr>
          <a:xfrm>
            <a:off x="666751" y="1596448"/>
            <a:ext cx="484267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Roderick J.A. Little (1988) to determine if data are Missing </a:t>
            </a:r>
            <a:endParaRPr lang="en-US" sz="1395" dirty="0"/>
          </a:p>
        </p:txBody>
      </p:sp>
      <p:sp>
        <p:nvSpPr>
          <p:cNvPr id="8" name="Text 4">
            <a:extLst>
              <a:ext uri="{FF2B5EF4-FFF2-40B4-BE49-F238E27FC236}">
                <a16:creationId xmlns:a16="http://schemas.microsoft.com/office/drawing/2014/main" id="{6579F989-4777-30B5-D2FF-C6642F45FF82}"/>
              </a:ext>
            </a:extLst>
          </p:cNvPr>
          <p:cNvSpPr/>
          <p:nvPr/>
        </p:nvSpPr>
        <p:spPr>
          <a:xfrm>
            <a:off x="666751" y="1882198"/>
            <a:ext cx="264976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Completely At Random (MCAR).</a:t>
            </a:r>
            <a:endParaRPr lang="en-US" sz="1395" dirty="0"/>
          </a:p>
        </p:txBody>
      </p:sp>
      <p:pic>
        <p:nvPicPr>
          <p:cNvPr id="9" name="Image 2" descr="preencoded.png">
            <a:extLst>
              <a:ext uri="{FF2B5EF4-FFF2-40B4-BE49-F238E27FC236}">
                <a16:creationId xmlns:a16="http://schemas.microsoft.com/office/drawing/2014/main" id="{AE4FF3A7-A20E-E93B-D10B-523D8BB235AF}"/>
              </a:ext>
            </a:extLst>
          </p:cNvPr>
          <p:cNvPicPr>
            <a:picLocks noChangeAspect="1"/>
          </p:cNvPicPr>
          <p:nvPr/>
        </p:nvPicPr>
        <p:blipFill>
          <a:blip r:embed="rId5"/>
          <a:stretch>
            <a:fillRect/>
          </a:stretch>
        </p:blipFill>
        <p:spPr>
          <a:xfrm>
            <a:off x="381001" y="2371726"/>
            <a:ext cx="190500" cy="190500"/>
          </a:xfrm>
          <a:prstGeom prst="rect">
            <a:avLst/>
          </a:prstGeom>
        </p:spPr>
      </p:pic>
      <p:sp>
        <p:nvSpPr>
          <p:cNvPr id="10" name="Text 5">
            <a:extLst>
              <a:ext uri="{FF2B5EF4-FFF2-40B4-BE49-F238E27FC236}">
                <a16:creationId xmlns:a16="http://schemas.microsoft.com/office/drawing/2014/main" id="{D1ECBE5B-750D-4F4A-5714-1DFEBD9E1587}"/>
              </a:ext>
            </a:extLst>
          </p:cNvPr>
          <p:cNvSpPr/>
          <p:nvPr/>
        </p:nvSpPr>
        <p:spPr>
          <a:xfrm>
            <a:off x="666752" y="2358448"/>
            <a:ext cx="204382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Historical Background:</a:t>
            </a:r>
            <a:endParaRPr lang="en-US" sz="1395" dirty="0"/>
          </a:p>
        </p:txBody>
      </p:sp>
      <p:sp>
        <p:nvSpPr>
          <p:cNvPr id="11" name="Text 6">
            <a:extLst>
              <a:ext uri="{FF2B5EF4-FFF2-40B4-BE49-F238E27FC236}">
                <a16:creationId xmlns:a16="http://schemas.microsoft.com/office/drawing/2014/main" id="{0C312F94-E6BC-E7F5-AD9B-2C7122886779}"/>
              </a:ext>
            </a:extLst>
          </p:cNvPr>
          <p:cNvSpPr/>
          <p:nvPr/>
        </p:nvSpPr>
        <p:spPr>
          <a:xfrm>
            <a:off x="2782082" y="2358448"/>
            <a:ext cx="263373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Published in the Journal of the </a:t>
            </a:r>
            <a:endParaRPr lang="en-US" sz="1395" dirty="0"/>
          </a:p>
        </p:txBody>
      </p:sp>
      <p:sp>
        <p:nvSpPr>
          <p:cNvPr id="12" name="Text 7">
            <a:extLst>
              <a:ext uri="{FF2B5EF4-FFF2-40B4-BE49-F238E27FC236}">
                <a16:creationId xmlns:a16="http://schemas.microsoft.com/office/drawing/2014/main" id="{AEC0A3F0-2F84-8304-2EDD-47979707C9AD}"/>
              </a:ext>
            </a:extLst>
          </p:cNvPr>
          <p:cNvSpPr/>
          <p:nvPr/>
        </p:nvSpPr>
        <p:spPr>
          <a:xfrm>
            <a:off x="666751" y="2644198"/>
            <a:ext cx="504945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American Statistical Association (1988) as "A Test of Missing </a:t>
            </a:r>
            <a:endParaRPr lang="en-US" sz="1395" dirty="0"/>
          </a:p>
        </p:txBody>
      </p:sp>
      <p:sp>
        <p:nvSpPr>
          <p:cNvPr id="13" name="Text 8">
            <a:extLst>
              <a:ext uri="{FF2B5EF4-FFF2-40B4-BE49-F238E27FC236}">
                <a16:creationId xmlns:a16="http://schemas.microsoft.com/office/drawing/2014/main" id="{92664B57-93A3-18AE-9DE6-DC0CB77DBF6C}"/>
              </a:ext>
            </a:extLst>
          </p:cNvPr>
          <p:cNvSpPr/>
          <p:nvPr/>
        </p:nvSpPr>
        <p:spPr>
          <a:xfrm>
            <a:off x="666751" y="2929948"/>
            <a:ext cx="485229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Completely at Random for Multivariate Data with Missing </a:t>
            </a:r>
            <a:endParaRPr lang="en-US" sz="1395" dirty="0"/>
          </a:p>
        </p:txBody>
      </p:sp>
      <p:sp>
        <p:nvSpPr>
          <p:cNvPr id="14" name="Text 9">
            <a:extLst>
              <a:ext uri="{FF2B5EF4-FFF2-40B4-BE49-F238E27FC236}">
                <a16:creationId xmlns:a16="http://schemas.microsoft.com/office/drawing/2014/main" id="{D9C1EA0A-42C7-DD33-A360-496D7C2D5B94}"/>
              </a:ext>
            </a:extLst>
          </p:cNvPr>
          <p:cNvSpPr/>
          <p:nvPr/>
        </p:nvSpPr>
        <p:spPr>
          <a:xfrm>
            <a:off x="666751" y="3215698"/>
            <a:ext cx="68929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Values".</a:t>
            </a:r>
            <a:endParaRPr lang="en-US" sz="1395" dirty="0"/>
          </a:p>
        </p:txBody>
      </p:sp>
      <p:pic>
        <p:nvPicPr>
          <p:cNvPr id="15" name="Image 3" descr="preencoded.png">
            <a:extLst>
              <a:ext uri="{FF2B5EF4-FFF2-40B4-BE49-F238E27FC236}">
                <a16:creationId xmlns:a16="http://schemas.microsoft.com/office/drawing/2014/main" id="{6A7DA4E6-B0BD-E4C0-44C6-F3807136B238}"/>
              </a:ext>
            </a:extLst>
          </p:cNvPr>
          <p:cNvPicPr>
            <a:picLocks noChangeAspect="1"/>
          </p:cNvPicPr>
          <p:nvPr/>
        </p:nvPicPr>
        <p:blipFill>
          <a:blip r:embed="rId6"/>
          <a:stretch>
            <a:fillRect/>
          </a:stretch>
        </p:blipFill>
        <p:spPr>
          <a:xfrm>
            <a:off x="381001" y="3705226"/>
            <a:ext cx="190500" cy="190500"/>
          </a:xfrm>
          <a:prstGeom prst="rect">
            <a:avLst/>
          </a:prstGeom>
        </p:spPr>
      </p:pic>
      <p:sp>
        <p:nvSpPr>
          <p:cNvPr id="16" name="Text 10">
            <a:extLst>
              <a:ext uri="{FF2B5EF4-FFF2-40B4-BE49-F238E27FC236}">
                <a16:creationId xmlns:a16="http://schemas.microsoft.com/office/drawing/2014/main" id="{9C6A564D-D4E0-52A7-2B54-41985A9DBE5B}"/>
              </a:ext>
            </a:extLst>
          </p:cNvPr>
          <p:cNvSpPr/>
          <p:nvPr/>
        </p:nvSpPr>
        <p:spPr>
          <a:xfrm>
            <a:off x="666752" y="3691948"/>
            <a:ext cx="78707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Purpose:</a:t>
            </a:r>
            <a:endParaRPr lang="en-US" sz="1395" dirty="0"/>
          </a:p>
        </p:txBody>
      </p:sp>
      <p:sp>
        <p:nvSpPr>
          <p:cNvPr id="17" name="Text 11">
            <a:extLst>
              <a:ext uri="{FF2B5EF4-FFF2-40B4-BE49-F238E27FC236}">
                <a16:creationId xmlns:a16="http://schemas.microsoft.com/office/drawing/2014/main" id="{510ACB25-AD06-2372-D513-E0E92E41867A}"/>
              </a:ext>
            </a:extLst>
          </p:cNvPr>
          <p:cNvSpPr/>
          <p:nvPr/>
        </p:nvSpPr>
        <p:spPr>
          <a:xfrm>
            <a:off x="1484003" y="3691948"/>
            <a:ext cx="412933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To provide statistical evidence that missing data </a:t>
            </a:r>
            <a:endParaRPr lang="en-US" sz="1395" dirty="0"/>
          </a:p>
        </p:txBody>
      </p:sp>
      <p:sp>
        <p:nvSpPr>
          <p:cNvPr id="18" name="Text 12">
            <a:extLst>
              <a:ext uri="{FF2B5EF4-FFF2-40B4-BE49-F238E27FC236}">
                <a16:creationId xmlns:a16="http://schemas.microsoft.com/office/drawing/2014/main" id="{40D7E6E4-54A6-EC70-D496-1144F9936672}"/>
              </a:ext>
            </a:extLst>
          </p:cNvPr>
          <p:cNvSpPr/>
          <p:nvPr/>
        </p:nvSpPr>
        <p:spPr>
          <a:xfrm>
            <a:off x="666751" y="3977698"/>
            <a:ext cx="472244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mechanism is MCAR, rather than relying on assumption </a:t>
            </a:r>
            <a:endParaRPr lang="en-US" sz="1395" dirty="0"/>
          </a:p>
        </p:txBody>
      </p:sp>
      <p:sp>
        <p:nvSpPr>
          <p:cNvPr id="19" name="Text 13">
            <a:extLst>
              <a:ext uri="{FF2B5EF4-FFF2-40B4-BE49-F238E27FC236}">
                <a16:creationId xmlns:a16="http://schemas.microsoft.com/office/drawing/2014/main" id="{CE9A6654-DC6A-C97D-EEE8-6D1CFA33FAE0}"/>
              </a:ext>
            </a:extLst>
          </p:cNvPr>
          <p:cNvSpPr/>
          <p:nvPr/>
        </p:nvSpPr>
        <p:spPr>
          <a:xfrm>
            <a:off x="666751" y="4263448"/>
            <a:ext cx="51616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alone.</a:t>
            </a:r>
            <a:endParaRPr lang="en-US" sz="1395" dirty="0"/>
          </a:p>
        </p:txBody>
      </p:sp>
      <p:pic>
        <p:nvPicPr>
          <p:cNvPr id="20" name="Image 4" descr="preencoded.png">
            <a:extLst>
              <a:ext uri="{FF2B5EF4-FFF2-40B4-BE49-F238E27FC236}">
                <a16:creationId xmlns:a16="http://schemas.microsoft.com/office/drawing/2014/main" id="{B7D6DFDE-1C36-CD4B-D37F-D4D12BE72765}"/>
              </a:ext>
            </a:extLst>
          </p:cNvPr>
          <p:cNvPicPr>
            <a:picLocks noChangeAspect="1"/>
          </p:cNvPicPr>
          <p:nvPr/>
        </p:nvPicPr>
        <p:blipFill>
          <a:blip r:embed="rId7"/>
          <a:stretch>
            <a:fillRect/>
          </a:stretch>
        </p:blipFill>
        <p:spPr>
          <a:xfrm>
            <a:off x="381001" y="4752975"/>
            <a:ext cx="190500" cy="190500"/>
          </a:xfrm>
          <a:prstGeom prst="rect">
            <a:avLst/>
          </a:prstGeom>
        </p:spPr>
      </p:pic>
      <p:sp>
        <p:nvSpPr>
          <p:cNvPr id="21" name="Text 14">
            <a:extLst>
              <a:ext uri="{FF2B5EF4-FFF2-40B4-BE49-F238E27FC236}">
                <a16:creationId xmlns:a16="http://schemas.microsoft.com/office/drawing/2014/main" id="{9FB47929-45D4-DD7B-8B29-53C4421F049E}"/>
              </a:ext>
            </a:extLst>
          </p:cNvPr>
          <p:cNvSpPr/>
          <p:nvPr/>
        </p:nvSpPr>
        <p:spPr>
          <a:xfrm>
            <a:off x="666751" y="4739698"/>
            <a:ext cx="117981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When to Use:</a:t>
            </a:r>
            <a:endParaRPr lang="en-US" sz="1395" dirty="0"/>
          </a:p>
        </p:txBody>
      </p:sp>
      <p:sp>
        <p:nvSpPr>
          <p:cNvPr id="22" name="Text 15">
            <a:extLst>
              <a:ext uri="{FF2B5EF4-FFF2-40B4-BE49-F238E27FC236}">
                <a16:creationId xmlns:a16="http://schemas.microsoft.com/office/drawing/2014/main" id="{C25EB45A-17E4-123C-50F8-77FE9B86517F}"/>
              </a:ext>
            </a:extLst>
          </p:cNvPr>
          <p:cNvSpPr/>
          <p:nvPr/>
        </p:nvSpPr>
        <p:spPr>
          <a:xfrm>
            <a:off x="1896443" y="4739698"/>
            <a:ext cx="381995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Before applying methods that require MCAR </a:t>
            </a:r>
            <a:endParaRPr lang="en-US" sz="1395" dirty="0"/>
          </a:p>
        </p:txBody>
      </p:sp>
      <p:sp>
        <p:nvSpPr>
          <p:cNvPr id="23" name="Text 16">
            <a:extLst>
              <a:ext uri="{FF2B5EF4-FFF2-40B4-BE49-F238E27FC236}">
                <a16:creationId xmlns:a16="http://schemas.microsoft.com/office/drawing/2014/main" id="{6943C0A7-4EF9-DD50-7036-DC5053F6CEAA}"/>
              </a:ext>
            </a:extLst>
          </p:cNvPr>
          <p:cNvSpPr/>
          <p:nvPr/>
        </p:nvSpPr>
        <p:spPr>
          <a:xfrm>
            <a:off x="666751" y="5025448"/>
            <a:ext cx="437299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assumption (e.g., listwise deletion), or to determine </a:t>
            </a:r>
            <a:endParaRPr lang="en-US" sz="1395" dirty="0"/>
          </a:p>
        </p:txBody>
      </p:sp>
      <p:sp>
        <p:nvSpPr>
          <p:cNvPr id="24" name="Text 17">
            <a:extLst>
              <a:ext uri="{FF2B5EF4-FFF2-40B4-BE49-F238E27FC236}">
                <a16:creationId xmlns:a16="http://schemas.microsoft.com/office/drawing/2014/main" id="{6CAE7C0D-E0BE-DE86-BB09-8FF9431D57B0}"/>
              </a:ext>
            </a:extLst>
          </p:cNvPr>
          <p:cNvSpPr/>
          <p:nvPr/>
        </p:nvSpPr>
        <p:spPr>
          <a:xfrm>
            <a:off x="666752" y="5311198"/>
            <a:ext cx="276357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appropriate imputation strategy.</a:t>
            </a:r>
            <a:endParaRPr lang="en-US" sz="1395" dirty="0"/>
          </a:p>
        </p:txBody>
      </p:sp>
      <p:pic>
        <p:nvPicPr>
          <p:cNvPr id="25" name="Image 5" descr="preencoded.png">
            <a:extLst>
              <a:ext uri="{FF2B5EF4-FFF2-40B4-BE49-F238E27FC236}">
                <a16:creationId xmlns:a16="http://schemas.microsoft.com/office/drawing/2014/main" id="{52D9F18C-7449-5609-CA7B-89454C8A9283}"/>
              </a:ext>
            </a:extLst>
          </p:cNvPr>
          <p:cNvPicPr>
            <a:picLocks noChangeAspect="1"/>
          </p:cNvPicPr>
          <p:nvPr/>
        </p:nvPicPr>
        <p:blipFill>
          <a:blip r:embed="rId8"/>
          <a:stretch>
            <a:fillRect/>
          </a:stretch>
        </p:blipFill>
        <p:spPr>
          <a:xfrm>
            <a:off x="381001" y="5800726"/>
            <a:ext cx="190500" cy="190500"/>
          </a:xfrm>
          <a:prstGeom prst="rect">
            <a:avLst/>
          </a:prstGeom>
        </p:spPr>
      </p:pic>
      <p:sp>
        <p:nvSpPr>
          <p:cNvPr id="26" name="Text 18">
            <a:extLst>
              <a:ext uri="{FF2B5EF4-FFF2-40B4-BE49-F238E27FC236}">
                <a16:creationId xmlns:a16="http://schemas.microsoft.com/office/drawing/2014/main" id="{0EC7A87E-3C73-FB47-2421-DD02CDA270B2}"/>
              </a:ext>
            </a:extLst>
          </p:cNvPr>
          <p:cNvSpPr/>
          <p:nvPr/>
        </p:nvSpPr>
        <p:spPr>
          <a:xfrm>
            <a:off x="666752" y="5787448"/>
            <a:ext cx="10659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Key Insight:</a:t>
            </a:r>
            <a:endParaRPr lang="en-US" sz="1395" dirty="0"/>
          </a:p>
        </p:txBody>
      </p:sp>
      <p:sp>
        <p:nvSpPr>
          <p:cNvPr id="27" name="Text 19">
            <a:extLst>
              <a:ext uri="{FF2B5EF4-FFF2-40B4-BE49-F238E27FC236}">
                <a16:creationId xmlns:a16="http://schemas.microsoft.com/office/drawing/2014/main" id="{5ECC543C-98C4-152D-6EFE-AB0A2A846C69}"/>
              </a:ext>
            </a:extLst>
          </p:cNvPr>
          <p:cNvSpPr/>
          <p:nvPr/>
        </p:nvSpPr>
        <p:spPr>
          <a:xfrm>
            <a:off x="1763465" y="5787448"/>
            <a:ext cx="384560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Failure to reject the null hypothesis suggests </a:t>
            </a:r>
            <a:endParaRPr lang="en-US" sz="1395" dirty="0"/>
          </a:p>
        </p:txBody>
      </p:sp>
      <p:sp>
        <p:nvSpPr>
          <p:cNvPr id="28" name="Text 20">
            <a:extLst>
              <a:ext uri="{FF2B5EF4-FFF2-40B4-BE49-F238E27FC236}">
                <a16:creationId xmlns:a16="http://schemas.microsoft.com/office/drawing/2014/main" id="{98A6EB15-40EA-2FFE-D7DE-FDD2D54827F9}"/>
              </a:ext>
            </a:extLst>
          </p:cNvPr>
          <p:cNvSpPr/>
          <p:nvPr/>
        </p:nvSpPr>
        <p:spPr>
          <a:xfrm>
            <a:off x="666751" y="6073198"/>
            <a:ext cx="425437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MCAR may be plausible, but does not prove MCAR.</a:t>
            </a:r>
            <a:endParaRPr lang="en-US" sz="1395" dirty="0"/>
          </a:p>
        </p:txBody>
      </p:sp>
      <p:pic>
        <p:nvPicPr>
          <p:cNvPr id="29" name="Image 6" descr="preencoded.png">
            <a:extLst>
              <a:ext uri="{FF2B5EF4-FFF2-40B4-BE49-F238E27FC236}">
                <a16:creationId xmlns:a16="http://schemas.microsoft.com/office/drawing/2014/main" id="{E6C9F012-14AC-6CF3-4B85-8A5166D4758A}"/>
              </a:ext>
            </a:extLst>
          </p:cNvPr>
          <p:cNvPicPr>
            <a:picLocks noChangeAspect="1"/>
          </p:cNvPicPr>
          <p:nvPr/>
        </p:nvPicPr>
        <p:blipFill>
          <a:blip r:embed="rId9"/>
          <a:stretch>
            <a:fillRect/>
          </a:stretch>
        </p:blipFill>
        <p:spPr>
          <a:xfrm>
            <a:off x="6238875" y="2733675"/>
            <a:ext cx="5524500" cy="2324100"/>
          </a:xfrm>
          <a:prstGeom prst="rect">
            <a:avLst/>
          </a:prstGeom>
        </p:spPr>
      </p:pic>
    </p:spTree>
    <p:extLst>
      <p:ext uri="{BB962C8B-B14F-4D97-AF65-F5344CB8AC3E}">
        <p14:creationId xmlns:p14="http://schemas.microsoft.com/office/powerpoint/2010/main" val="595679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1018227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Interpretation and Applications of Logistic Regression Test</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1" y="1310698"/>
            <a:ext cx="364042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Significant vs Non-significant Predictors:</a:t>
            </a:r>
            <a:endParaRPr lang="en-US" sz="1395" dirty="0"/>
          </a:p>
        </p:txBody>
      </p:sp>
      <p:sp>
        <p:nvSpPr>
          <p:cNvPr id="6" name="Text 2"/>
          <p:cNvSpPr/>
          <p:nvPr/>
        </p:nvSpPr>
        <p:spPr>
          <a:xfrm>
            <a:off x="4431432" y="1310698"/>
            <a:ext cx="139301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any observed </a:t>
            </a:r>
            <a:endParaRPr lang="en-US" sz="1395" dirty="0"/>
          </a:p>
        </p:txBody>
      </p:sp>
      <p:sp>
        <p:nvSpPr>
          <p:cNvPr id="7" name="Text 3"/>
          <p:cNvSpPr/>
          <p:nvPr/>
        </p:nvSpPr>
        <p:spPr>
          <a:xfrm>
            <a:off x="666751" y="1596448"/>
            <a:ext cx="483946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 significantly predicts missingness, data are likely </a:t>
            </a:r>
            <a:endParaRPr lang="en-US" sz="1395" dirty="0"/>
          </a:p>
        </p:txBody>
      </p:sp>
      <p:sp>
        <p:nvSpPr>
          <p:cNvPr id="8" name="Text 4"/>
          <p:cNvSpPr/>
          <p:nvPr/>
        </p:nvSpPr>
        <p:spPr>
          <a:xfrm>
            <a:off x="666751" y="1882198"/>
            <a:ext cx="198451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MAR rather than MCAR.</a:t>
            </a:r>
            <a:endParaRPr lang="en-US" sz="1395" dirty="0"/>
          </a:p>
        </p:txBody>
      </p:sp>
      <p:pic>
        <p:nvPicPr>
          <p:cNvPr id="9" name="Image 2" descr="preencoded.png"/>
          <p:cNvPicPr>
            <a:picLocks noChangeAspect="1"/>
          </p:cNvPicPr>
          <p:nvPr/>
        </p:nvPicPr>
        <p:blipFill>
          <a:blip r:embed="rId5"/>
          <a:stretch>
            <a:fillRect/>
          </a:stretch>
        </p:blipFill>
        <p:spPr>
          <a:xfrm>
            <a:off x="381001" y="2371726"/>
            <a:ext cx="190500" cy="190500"/>
          </a:xfrm>
          <a:prstGeom prst="rect">
            <a:avLst/>
          </a:prstGeom>
        </p:spPr>
      </p:pic>
      <p:sp>
        <p:nvSpPr>
          <p:cNvPr id="10" name="Text 5"/>
          <p:cNvSpPr/>
          <p:nvPr/>
        </p:nvSpPr>
        <p:spPr>
          <a:xfrm>
            <a:off x="666751" y="2358448"/>
            <a:ext cx="2303516"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Effect Size Interpretation:</a:t>
            </a:r>
            <a:endParaRPr lang="en-US" sz="1395" dirty="0"/>
          </a:p>
        </p:txBody>
      </p:sp>
      <p:sp>
        <p:nvSpPr>
          <p:cNvPr id="11" name="Text 6"/>
          <p:cNvSpPr/>
          <p:nvPr/>
        </p:nvSpPr>
        <p:spPr>
          <a:xfrm>
            <a:off x="3046698" y="2358448"/>
            <a:ext cx="216245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Odds ratios from logistic </a:t>
            </a:r>
            <a:endParaRPr lang="en-US" sz="1395" dirty="0"/>
          </a:p>
        </p:txBody>
      </p:sp>
      <p:sp>
        <p:nvSpPr>
          <p:cNvPr id="12" name="Text 7"/>
          <p:cNvSpPr/>
          <p:nvPr/>
        </p:nvSpPr>
        <p:spPr>
          <a:xfrm>
            <a:off x="666751" y="2644198"/>
            <a:ext cx="471763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regression quantify how strongly each variable predicts </a:t>
            </a:r>
            <a:endParaRPr lang="en-US" sz="1395" dirty="0"/>
          </a:p>
        </p:txBody>
      </p:sp>
      <p:sp>
        <p:nvSpPr>
          <p:cNvPr id="13" name="Text 8"/>
          <p:cNvSpPr/>
          <p:nvPr/>
        </p:nvSpPr>
        <p:spPr>
          <a:xfrm>
            <a:off x="666751" y="2929948"/>
            <a:ext cx="108042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missingness.</a:t>
            </a:r>
            <a:endParaRPr lang="en-US" sz="1395" dirty="0"/>
          </a:p>
        </p:txBody>
      </p:sp>
      <p:pic>
        <p:nvPicPr>
          <p:cNvPr id="14" name="Image 3" descr="preencoded.png"/>
          <p:cNvPicPr>
            <a:picLocks noChangeAspect="1"/>
          </p:cNvPicPr>
          <p:nvPr/>
        </p:nvPicPr>
        <p:blipFill>
          <a:blip r:embed="rId6"/>
          <a:stretch>
            <a:fillRect/>
          </a:stretch>
        </p:blipFill>
        <p:spPr>
          <a:xfrm>
            <a:off x="381001" y="3419475"/>
            <a:ext cx="190500" cy="190500"/>
          </a:xfrm>
          <a:prstGeom prst="rect">
            <a:avLst/>
          </a:prstGeom>
        </p:spPr>
      </p:pic>
      <p:sp>
        <p:nvSpPr>
          <p:cNvPr id="15" name="Text 9"/>
          <p:cNvSpPr/>
          <p:nvPr/>
        </p:nvSpPr>
        <p:spPr>
          <a:xfrm>
            <a:off x="666751" y="3406198"/>
            <a:ext cx="157094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Model Validation:</a:t>
            </a:r>
            <a:endParaRPr lang="en-US" sz="1395" dirty="0"/>
          </a:p>
        </p:txBody>
      </p:sp>
      <p:sp>
        <p:nvSpPr>
          <p:cNvPr id="16" name="Text 10"/>
          <p:cNvSpPr/>
          <p:nvPr/>
        </p:nvSpPr>
        <p:spPr>
          <a:xfrm>
            <a:off x="2288307" y="3406198"/>
            <a:ext cx="274754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Cross-validation or split-sample </a:t>
            </a:r>
            <a:endParaRPr lang="en-US" sz="1395" dirty="0"/>
          </a:p>
        </p:txBody>
      </p:sp>
      <p:sp>
        <p:nvSpPr>
          <p:cNvPr id="17" name="Text 11"/>
          <p:cNvSpPr/>
          <p:nvPr/>
        </p:nvSpPr>
        <p:spPr>
          <a:xfrm>
            <a:off x="666751" y="3691948"/>
            <a:ext cx="409887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validation can strengthen confidence in findings.</a:t>
            </a:r>
            <a:endParaRPr lang="en-US" sz="1395" dirty="0"/>
          </a:p>
        </p:txBody>
      </p:sp>
      <p:sp>
        <p:nvSpPr>
          <p:cNvPr id="18" name="Shape 12"/>
          <p:cNvSpPr/>
          <p:nvPr/>
        </p:nvSpPr>
        <p:spPr>
          <a:xfrm>
            <a:off x="381000" y="4133851"/>
            <a:ext cx="5572125" cy="1466851"/>
          </a:xfrm>
          <a:prstGeom prst="rect">
            <a:avLst/>
          </a:prstGeom>
          <a:solidFill>
            <a:srgbClr val="3498DB">
              <a:alpha val="10000"/>
            </a:srgbClr>
          </a:solidFill>
          <a:ln/>
        </p:spPr>
      </p:sp>
      <p:sp>
        <p:nvSpPr>
          <p:cNvPr id="19" name="Shape 13"/>
          <p:cNvSpPr/>
          <p:nvPr/>
        </p:nvSpPr>
        <p:spPr>
          <a:xfrm>
            <a:off x="381001" y="4133851"/>
            <a:ext cx="38100" cy="1466851"/>
          </a:xfrm>
          <a:prstGeom prst="rect">
            <a:avLst/>
          </a:prstGeom>
          <a:solidFill>
            <a:srgbClr val="3498DB"/>
          </a:solidFill>
          <a:ln/>
        </p:spPr>
      </p:sp>
      <p:sp>
        <p:nvSpPr>
          <p:cNvPr id="20" name="Text 14"/>
          <p:cNvSpPr/>
          <p:nvPr/>
        </p:nvSpPr>
        <p:spPr>
          <a:xfrm>
            <a:off x="523875" y="4313445"/>
            <a:ext cx="2115964"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Interpretation Guidelines:</a:t>
            </a:r>
            <a:endParaRPr lang="en-US" sz="1256" dirty="0"/>
          </a:p>
        </p:txBody>
      </p:sp>
      <p:sp>
        <p:nvSpPr>
          <p:cNvPr id="21" name="Text 15"/>
          <p:cNvSpPr/>
          <p:nvPr/>
        </p:nvSpPr>
        <p:spPr>
          <a:xfrm>
            <a:off x="752475" y="4648068"/>
            <a:ext cx="357309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no predictors are significant: Consistent with MCAR</a:t>
            </a:r>
            <a:endParaRPr lang="en-US" sz="1116" dirty="0"/>
          </a:p>
        </p:txBody>
      </p:sp>
      <p:sp>
        <p:nvSpPr>
          <p:cNvPr id="22" name="Text 16"/>
          <p:cNvSpPr/>
          <p:nvPr/>
        </p:nvSpPr>
        <p:spPr>
          <a:xfrm>
            <a:off x="752475" y="4952868"/>
            <a:ext cx="423353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observed variables predict missingness: Consistent with MAR</a:t>
            </a:r>
            <a:endParaRPr lang="en-US" sz="1116" dirty="0"/>
          </a:p>
        </p:txBody>
      </p:sp>
      <p:sp>
        <p:nvSpPr>
          <p:cNvPr id="23" name="Text 17"/>
          <p:cNvSpPr/>
          <p:nvPr/>
        </p:nvSpPr>
        <p:spPr>
          <a:xfrm>
            <a:off x="752475" y="5257668"/>
            <a:ext cx="4352153"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Cannot directly test for MNAR (would require the missing values)</a:t>
            </a:r>
            <a:endParaRPr lang="en-US" sz="1116" dirty="0"/>
          </a:p>
        </p:txBody>
      </p:sp>
      <p:pic>
        <p:nvPicPr>
          <p:cNvPr id="24" name="Image 4" descr="preencoded.png"/>
          <p:cNvPicPr>
            <a:picLocks noChangeAspect="1"/>
          </p:cNvPicPr>
          <p:nvPr/>
        </p:nvPicPr>
        <p:blipFill>
          <a:blip r:embed="rId7"/>
          <a:stretch>
            <a:fillRect/>
          </a:stretch>
        </p:blipFill>
        <p:spPr>
          <a:xfrm>
            <a:off x="6238875" y="1323975"/>
            <a:ext cx="142875" cy="190500"/>
          </a:xfrm>
          <a:prstGeom prst="rect">
            <a:avLst/>
          </a:prstGeom>
        </p:spPr>
      </p:pic>
      <p:sp>
        <p:nvSpPr>
          <p:cNvPr id="25" name="Text 18"/>
          <p:cNvSpPr/>
          <p:nvPr/>
        </p:nvSpPr>
        <p:spPr>
          <a:xfrm>
            <a:off x="6477001" y="1310698"/>
            <a:ext cx="199573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Practical Implications:</a:t>
            </a:r>
            <a:endParaRPr lang="en-US" sz="1395" dirty="0"/>
          </a:p>
        </p:txBody>
      </p:sp>
      <p:pic>
        <p:nvPicPr>
          <p:cNvPr id="26" name="Image 5" descr="preencoded.png"/>
          <p:cNvPicPr>
            <a:picLocks noChangeAspect="1"/>
          </p:cNvPicPr>
          <p:nvPr/>
        </p:nvPicPr>
        <p:blipFill>
          <a:blip r:embed="rId8"/>
          <a:stretch>
            <a:fillRect/>
          </a:stretch>
        </p:blipFill>
        <p:spPr>
          <a:xfrm>
            <a:off x="6238875" y="1752601"/>
            <a:ext cx="5572125" cy="2857500"/>
          </a:xfrm>
          <a:prstGeom prst="rect">
            <a:avLst/>
          </a:prstGeom>
        </p:spPr>
      </p:pic>
      <p:pic>
        <p:nvPicPr>
          <p:cNvPr id="27" name="Image 6" descr="preencoded.png"/>
          <p:cNvPicPr>
            <a:picLocks noChangeAspect="1"/>
          </p:cNvPicPr>
          <p:nvPr/>
        </p:nvPicPr>
        <p:blipFill>
          <a:blip r:embed="rId9"/>
          <a:stretch>
            <a:fillRect/>
          </a:stretch>
        </p:blipFill>
        <p:spPr>
          <a:xfrm>
            <a:off x="6238875" y="4810126"/>
            <a:ext cx="190500" cy="190500"/>
          </a:xfrm>
          <a:prstGeom prst="rect">
            <a:avLst/>
          </a:prstGeom>
        </p:spPr>
      </p:pic>
      <p:sp>
        <p:nvSpPr>
          <p:cNvPr id="28" name="Text 19"/>
          <p:cNvSpPr/>
          <p:nvPr/>
        </p:nvSpPr>
        <p:spPr>
          <a:xfrm>
            <a:off x="6524626" y="4796848"/>
            <a:ext cx="164628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Important Caveat:</a:t>
            </a:r>
            <a:endParaRPr lang="en-US" sz="1395" dirty="0"/>
          </a:p>
        </p:txBody>
      </p:sp>
      <p:sp>
        <p:nvSpPr>
          <p:cNvPr id="29" name="Text 20"/>
          <p:cNvSpPr/>
          <p:nvPr/>
        </p:nvSpPr>
        <p:spPr>
          <a:xfrm>
            <a:off x="8227331" y="4796848"/>
            <a:ext cx="284533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This test can confirm MAR (when </a:t>
            </a:r>
            <a:endParaRPr lang="en-US" sz="1395" dirty="0"/>
          </a:p>
        </p:txBody>
      </p:sp>
      <p:sp>
        <p:nvSpPr>
          <p:cNvPr id="30" name="Text 21"/>
          <p:cNvSpPr/>
          <p:nvPr/>
        </p:nvSpPr>
        <p:spPr>
          <a:xfrm>
            <a:off x="6524626" y="5082598"/>
            <a:ext cx="499976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significant predictors exist), but cannot definitively rule out </a:t>
            </a:r>
            <a:endParaRPr lang="en-US" sz="1395" dirty="0"/>
          </a:p>
        </p:txBody>
      </p:sp>
      <p:sp>
        <p:nvSpPr>
          <p:cNvPr id="31" name="Text 22"/>
          <p:cNvSpPr/>
          <p:nvPr/>
        </p:nvSpPr>
        <p:spPr>
          <a:xfrm>
            <a:off x="6524626" y="5368348"/>
            <a:ext cx="167674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MNAR mechanisms.</a:t>
            </a:r>
            <a:endParaRPr lang="en-US" sz="139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7298473"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Introduction to Pattern Mixture for MNAR</a:t>
            </a:r>
            <a:endParaRPr lang="en-US" sz="2700" dirty="0"/>
          </a:p>
        </p:txBody>
      </p:sp>
      <p:pic>
        <p:nvPicPr>
          <p:cNvPr id="4" name="Image 1" descr="preencoded.png"/>
          <p:cNvPicPr>
            <a:picLocks noChangeAspect="1"/>
          </p:cNvPicPr>
          <p:nvPr/>
        </p:nvPicPr>
        <p:blipFill>
          <a:blip r:embed="rId4"/>
          <a:stretch>
            <a:fillRect/>
          </a:stretch>
        </p:blipFill>
        <p:spPr>
          <a:xfrm>
            <a:off x="381001" y="1228726"/>
            <a:ext cx="190500" cy="190500"/>
          </a:xfrm>
          <a:prstGeom prst="rect">
            <a:avLst/>
          </a:prstGeom>
        </p:spPr>
      </p:pic>
      <p:sp>
        <p:nvSpPr>
          <p:cNvPr id="5" name="Text 1"/>
          <p:cNvSpPr/>
          <p:nvPr/>
        </p:nvSpPr>
        <p:spPr>
          <a:xfrm>
            <a:off x="666751" y="1215448"/>
            <a:ext cx="3278141"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Alternative MNAR Testing Approach:</a:t>
            </a:r>
            <a:endParaRPr lang="en-US" sz="1395" dirty="0"/>
          </a:p>
        </p:txBody>
      </p:sp>
      <p:sp>
        <p:nvSpPr>
          <p:cNvPr id="6" name="Text 2"/>
          <p:cNvSpPr/>
          <p:nvPr/>
        </p:nvSpPr>
        <p:spPr>
          <a:xfrm>
            <a:off x="4048349" y="1215448"/>
            <a:ext cx="142026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Pattern mixture </a:t>
            </a:r>
            <a:endParaRPr lang="en-US" sz="1395" dirty="0"/>
          </a:p>
        </p:txBody>
      </p:sp>
      <p:sp>
        <p:nvSpPr>
          <p:cNvPr id="7" name="Text 3"/>
          <p:cNvSpPr/>
          <p:nvPr/>
        </p:nvSpPr>
        <p:spPr>
          <a:xfrm>
            <a:off x="666751" y="1501198"/>
            <a:ext cx="352340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models can be extended to handle MNAR </a:t>
            </a:r>
            <a:endParaRPr lang="en-US" sz="1395" dirty="0"/>
          </a:p>
        </p:txBody>
      </p:sp>
      <p:sp>
        <p:nvSpPr>
          <p:cNvPr id="8" name="Text 4"/>
          <p:cNvSpPr/>
          <p:nvPr/>
        </p:nvSpPr>
        <p:spPr>
          <a:xfrm>
            <a:off x="666751" y="1786948"/>
            <a:ext cx="440825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mechanisms by allowing pattern-specific parameter </a:t>
            </a:r>
            <a:endParaRPr lang="en-US" sz="1395" dirty="0"/>
          </a:p>
        </p:txBody>
      </p:sp>
      <p:sp>
        <p:nvSpPr>
          <p:cNvPr id="9" name="Text 5"/>
          <p:cNvSpPr/>
          <p:nvPr/>
        </p:nvSpPr>
        <p:spPr>
          <a:xfrm>
            <a:off x="666751" y="2072698"/>
            <a:ext cx="111088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distributions.</a:t>
            </a:r>
            <a:endParaRPr lang="en-US" sz="1395" dirty="0"/>
          </a:p>
        </p:txBody>
      </p:sp>
      <p:pic>
        <p:nvPicPr>
          <p:cNvPr id="10" name="Image 2" descr="preencoded.png"/>
          <p:cNvPicPr>
            <a:picLocks noChangeAspect="1"/>
          </p:cNvPicPr>
          <p:nvPr/>
        </p:nvPicPr>
        <p:blipFill>
          <a:blip r:embed="rId5"/>
          <a:stretch>
            <a:fillRect/>
          </a:stretch>
        </p:blipFill>
        <p:spPr>
          <a:xfrm>
            <a:off x="381001" y="2514601"/>
            <a:ext cx="190500" cy="190500"/>
          </a:xfrm>
          <a:prstGeom prst="rect">
            <a:avLst/>
          </a:prstGeom>
        </p:spPr>
      </p:pic>
      <p:sp>
        <p:nvSpPr>
          <p:cNvPr id="11" name="Text 6"/>
          <p:cNvSpPr/>
          <p:nvPr/>
        </p:nvSpPr>
        <p:spPr>
          <a:xfrm>
            <a:off x="666751" y="2501323"/>
            <a:ext cx="269304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Pattern-Specific Distributions:</a:t>
            </a:r>
            <a:endParaRPr lang="en-US" sz="1395" dirty="0"/>
          </a:p>
        </p:txBody>
      </p:sp>
      <p:sp>
        <p:nvSpPr>
          <p:cNvPr id="12" name="Text 7"/>
          <p:cNvSpPr/>
          <p:nvPr/>
        </p:nvSpPr>
        <p:spPr>
          <a:xfrm>
            <a:off x="3447677" y="2501323"/>
            <a:ext cx="230031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Unlike MAR testing, MNAR </a:t>
            </a:r>
            <a:endParaRPr lang="en-US" sz="1395" dirty="0"/>
          </a:p>
        </p:txBody>
      </p:sp>
      <p:sp>
        <p:nvSpPr>
          <p:cNvPr id="13" name="Text 8"/>
          <p:cNvSpPr/>
          <p:nvPr/>
        </p:nvSpPr>
        <p:spPr>
          <a:xfrm>
            <a:off x="666752" y="2787072"/>
            <a:ext cx="408765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pattern mixture models explicitly allow different </a:t>
            </a:r>
            <a:endParaRPr lang="en-US" sz="1395" dirty="0"/>
          </a:p>
        </p:txBody>
      </p:sp>
      <p:sp>
        <p:nvSpPr>
          <p:cNvPr id="14" name="Text 9"/>
          <p:cNvSpPr/>
          <p:nvPr/>
        </p:nvSpPr>
        <p:spPr>
          <a:xfrm>
            <a:off x="666751" y="3072823"/>
            <a:ext cx="405399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distributions for different missing data patterns.</a:t>
            </a:r>
            <a:endParaRPr lang="en-US" sz="1395" dirty="0"/>
          </a:p>
        </p:txBody>
      </p:sp>
      <p:pic>
        <p:nvPicPr>
          <p:cNvPr id="15" name="Image 3" descr="preencoded.png"/>
          <p:cNvPicPr>
            <a:picLocks noChangeAspect="1"/>
          </p:cNvPicPr>
          <p:nvPr/>
        </p:nvPicPr>
        <p:blipFill>
          <a:blip r:embed="rId6"/>
          <a:stretch>
            <a:fillRect/>
          </a:stretch>
        </p:blipFill>
        <p:spPr>
          <a:xfrm>
            <a:off x="381000" y="3514726"/>
            <a:ext cx="214312" cy="190500"/>
          </a:xfrm>
          <a:prstGeom prst="rect">
            <a:avLst/>
          </a:prstGeom>
        </p:spPr>
      </p:pic>
      <p:sp>
        <p:nvSpPr>
          <p:cNvPr id="16" name="Text 10"/>
          <p:cNvSpPr/>
          <p:nvPr/>
        </p:nvSpPr>
        <p:spPr>
          <a:xfrm>
            <a:off x="690563" y="3501448"/>
            <a:ext cx="203100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Flexibility Advantages:</a:t>
            </a:r>
            <a:endParaRPr lang="en-US" sz="1395" dirty="0"/>
          </a:p>
        </p:txBody>
      </p:sp>
      <p:sp>
        <p:nvSpPr>
          <p:cNvPr id="17" name="Text 11"/>
          <p:cNvSpPr/>
          <p:nvPr/>
        </p:nvSpPr>
        <p:spPr>
          <a:xfrm>
            <a:off x="2781523" y="3501448"/>
            <a:ext cx="242213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More flexible than selection </a:t>
            </a:r>
            <a:endParaRPr lang="en-US" sz="1395" dirty="0"/>
          </a:p>
        </p:txBody>
      </p:sp>
      <p:sp>
        <p:nvSpPr>
          <p:cNvPr id="18" name="Text 12"/>
          <p:cNvSpPr/>
          <p:nvPr/>
        </p:nvSpPr>
        <p:spPr>
          <a:xfrm>
            <a:off x="690563" y="3787198"/>
            <a:ext cx="450283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models as they don't require explicit modeling of the </a:t>
            </a:r>
            <a:endParaRPr lang="en-US" sz="1395" dirty="0"/>
          </a:p>
        </p:txBody>
      </p:sp>
      <p:sp>
        <p:nvSpPr>
          <p:cNvPr id="19" name="Text 13"/>
          <p:cNvSpPr/>
          <p:nvPr/>
        </p:nvSpPr>
        <p:spPr>
          <a:xfrm>
            <a:off x="690564" y="4072948"/>
            <a:ext cx="210153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missingness mechanism.</a:t>
            </a:r>
            <a:endParaRPr lang="en-US" sz="1395" dirty="0"/>
          </a:p>
        </p:txBody>
      </p:sp>
      <p:sp>
        <p:nvSpPr>
          <p:cNvPr id="20" name="Shape 14"/>
          <p:cNvSpPr/>
          <p:nvPr/>
        </p:nvSpPr>
        <p:spPr>
          <a:xfrm>
            <a:off x="381000" y="4467225"/>
            <a:ext cx="5572125" cy="1466851"/>
          </a:xfrm>
          <a:prstGeom prst="rect">
            <a:avLst/>
          </a:prstGeom>
          <a:solidFill>
            <a:srgbClr val="3498DB">
              <a:alpha val="10000"/>
            </a:srgbClr>
          </a:solidFill>
          <a:ln/>
        </p:spPr>
      </p:sp>
      <p:sp>
        <p:nvSpPr>
          <p:cNvPr id="21" name="Shape 15"/>
          <p:cNvSpPr/>
          <p:nvPr/>
        </p:nvSpPr>
        <p:spPr>
          <a:xfrm>
            <a:off x="381001" y="4467225"/>
            <a:ext cx="38100" cy="1466851"/>
          </a:xfrm>
          <a:prstGeom prst="rect">
            <a:avLst/>
          </a:prstGeom>
          <a:solidFill>
            <a:srgbClr val="3498DB"/>
          </a:solidFill>
          <a:ln/>
        </p:spPr>
      </p:sp>
      <p:sp>
        <p:nvSpPr>
          <p:cNvPr id="22" name="Text 16"/>
          <p:cNvSpPr/>
          <p:nvPr/>
        </p:nvSpPr>
        <p:spPr>
          <a:xfrm>
            <a:off x="523875" y="4646821"/>
            <a:ext cx="2826095"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Comparison with Selection Models:</a:t>
            </a:r>
            <a:endParaRPr lang="en-US" sz="1256" dirty="0"/>
          </a:p>
        </p:txBody>
      </p:sp>
      <p:sp>
        <p:nvSpPr>
          <p:cNvPr id="23" name="Text 17"/>
          <p:cNvSpPr/>
          <p:nvPr/>
        </p:nvSpPr>
        <p:spPr>
          <a:xfrm>
            <a:off x="752475" y="4981443"/>
            <a:ext cx="3537828"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Pattern mixture: Conditions on missingness patterns</a:t>
            </a:r>
            <a:endParaRPr lang="en-US" sz="1116" dirty="0"/>
          </a:p>
        </p:txBody>
      </p:sp>
      <p:sp>
        <p:nvSpPr>
          <p:cNvPr id="24" name="Text 18"/>
          <p:cNvSpPr/>
          <p:nvPr/>
        </p:nvSpPr>
        <p:spPr>
          <a:xfrm>
            <a:off x="752476" y="5286243"/>
            <a:ext cx="307936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Selection model: Conditions on complete data</a:t>
            </a:r>
            <a:endParaRPr lang="en-US" sz="1116" dirty="0"/>
          </a:p>
        </p:txBody>
      </p:sp>
      <p:sp>
        <p:nvSpPr>
          <p:cNvPr id="25" name="Text 19"/>
          <p:cNvSpPr/>
          <p:nvPr/>
        </p:nvSpPr>
        <p:spPr>
          <a:xfrm>
            <a:off x="752475" y="5591043"/>
            <a:ext cx="439062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Pattern mixture models are often more computationally tractable</a:t>
            </a:r>
            <a:endParaRPr lang="en-US" sz="1116" dirty="0"/>
          </a:p>
        </p:txBody>
      </p:sp>
      <p:pic>
        <p:nvPicPr>
          <p:cNvPr id="26" name="Image 4" descr="preencoded.png"/>
          <p:cNvPicPr>
            <a:picLocks noChangeAspect="1"/>
          </p:cNvPicPr>
          <p:nvPr/>
        </p:nvPicPr>
        <p:blipFill>
          <a:blip r:embed="rId7"/>
          <a:stretch>
            <a:fillRect/>
          </a:stretch>
        </p:blipFill>
        <p:spPr>
          <a:xfrm>
            <a:off x="6238875" y="1181101"/>
            <a:ext cx="5572125" cy="2857500"/>
          </a:xfrm>
          <a:prstGeom prst="rect">
            <a:avLst/>
          </a:prstGeom>
        </p:spPr>
      </p:pic>
      <p:pic>
        <p:nvPicPr>
          <p:cNvPr id="27" name="Image 5" descr="preencoded.png"/>
          <p:cNvPicPr>
            <a:picLocks noChangeAspect="1"/>
          </p:cNvPicPr>
          <p:nvPr/>
        </p:nvPicPr>
        <p:blipFill>
          <a:blip r:embed="rId8"/>
          <a:stretch>
            <a:fillRect/>
          </a:stretch>
        </p:blipFill>
        <p:spPr>
          <a:xfrm>
            <a:off x="6238875" y="4200526"/>
            <a:ext cx="142875" cy="190500"/>
          </a:xfrm>
          <a:prstGeom prst="rect">
            <a:avLst/>
          </a:prstGeom>
        </p:spPr>
      </p:pic>
      <p:sp>
        <p:nvSpPr>
          <p:cNvPr id="28" name="Text 20"/>
          <p:cNvSpPr/>
          <p:nvPr/>
        </p:nvSpPr>
        <p:spPr>
          <a:xfrm>
            <a:off x="6477001" y="4187248"/>
            <a:ext cx="10659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Key Insight:</a:t>
            </a:r>
            <a:endParaRPr lang="en-US" sz="1395" dirty="0"/>
          </a:p>
        </p:txBody>
      </p:sp>
      <p:sp>
        <p:nvSpPr>
          <p:cNvPr id="29" name="Text 21"/>
          <p:cNvSpPr/>
          <p:nvPr/>
        </p:nvSpPr>
        <p:spPr>
          <a:xfrm>
            <a:off x="7573715" y="4187248"/>
            <a:ext cx="381514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By allowing parameters to vary freely across </a:t>
            </a:r>
            <a:endParaRPr lang="en-US" sz="1395" dirty="0"/>
          </a:p>
        </p:txBody>
      </p:sp>
      <p:sp>
        <p:nvSpPr>
          <p:cNvPr id="30" name="Text 22"/>
          <p:cNvSpPr/>
          <p:nvPr/>
        </p:nvSpPr>
        <p:spPr>
          <a:xfrm>
            <a:off x="6477000" y="4472998"/>
            <a:ext cx="444993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patterns, pattern mixture models can capture MNAR </a:t>
            </a:r>
            <a:endParaRPr lang="en-US" sz="1395" dirty="0"/>
          </a:p>
        </p:txBody>
      </p:sp>
      <p:sp>
        <p:nvSpPr>
          <p:cNvPr id="31" name="Text 23"/>
          <p:cNvSpPr/>
          <p:nvPr/>
        </p:nvSpPr>
        <p:spPr>
          <a:xfrm>
            <a:off x="6477001" y="4758748"/>
            <a:ext cx="391773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mechanisms without explicitly modeling them.</a:t>
            </a:r>
            <a:endParaRPr lang="en-US" sz="1395" dirty="0"/>
          </a:p>
        </p:txBody>
      </p:sp>
      <p:pic>
        <p:nvPicPr>
          <p:cNvPr id="32" name="Image 6" descr="preencoded.png"/>
          <p:cNvPicPr>
            <a:picLocks noChangeAspect="1"/>
          </p:cNvPicPr>
          <p:nvPr/>
        </p:nvPicPr>
        <p:blipFill>
          <a:blip r:embed="rId9"/>
          <a:stretch>
            <a:fillRect/>
          </a:stretch>
        </p:blipFill>
        <p:spPr>
          <a:xfrm>
            <a:off x="6238875" y="5200651"/>
            <a:ext cx="238125" cy="190500"/>
          </a:xfrm>
          <a:prstGeom prst="rect">
            <a:avLst/>
          </a:prstGeom>
        </p:spPr>
      </p:pic>
      <p:sp>
        <p:nvSpPr>
          <p:cNvPr id="33" name="Text 24"/>
          <p:cNvSpPr/>
          <p:nvPr/>
        </p:nvSpPr>
        <p:spPr>
          <a:xfrm>
            <a:off x="6572251" y="5187372"/>
            <a:ext cx="162384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Testing Approach:</a:t>
            </a:r>
            <a:endParaRPr lang="en-US" sz="1395" dirty="0"/>
          </a:p>
        </p:txBody>
      </p:sp>
      <p:sp>
        <p:nvSpPr>
          <p:cNvPr id="34" name="Text 25"/>
          <p:cNvSpPr/>
          <p:nvPr/>
        </p:nvSpPr>
        <p:spPr>
          <a:xfrm>
            <a:off x="8240651" y="5187372"/>
            <a:ext cx="271869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Compare models with different </a:t>
            </a:r>
            <a:endParaRPr lang="en-US" sz="1395" dirty="0"/>
          </a:p>
        </p:txBody>
      </p:sp>
      <p:sp>
        <p:nvSpPr>
          <p:cNvPr id="35" name="Text 26"/>
          <p:cNvSpPr/>
          <p:nvPr/>
        </p:nvSpPr>
        <p:spPr>
          <a:xfrm>
            <a:off x="6572251" y="5473123"/>
            <a:ext cx="443711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constraints on pattern-specific parameters to assess </a:t>
            </a:r>
            <a:endParaRPr lang="en-US" sz="1395" dirty="0"/>
          </a:p>
        </p:txBody>
      </p:sp>
      <p:sp>
        <p:nvSpPr>
          <p:cNvPr id="36" name="Text 27"/>
          <p:cNvSpPr/>
          <p:nvPr/>
        </p:nvSpPr>
        <p:spPr>
          <a:xfrm>
            <a:off x="6572252" y="5758872"/>
            <a:ext cx="276197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evidence for MNAR mechanisms.</a:t>
            </a:r>
            <a:endParaRPr lang="en-US" sz="139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8305159"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Intuition Behind Pattern Mixture Test for MNAR</a:t>
            </a:r>
            <a:endParaRPr lang="en-US" sz="2700" dirty="0"/>
          </a:p>
        </p:txBody>
      </p:sp>
      <p:pic>
        <p:nvPicPr>
          <p:cNvPr id="4" name="Image 1" descr="preencoded.png"/>
          <p:cNvPicPr>
            <a:picLocks noChangeAspect="1"/>
          </p:cNvPicPr>
          <p:nvPr/>
        </p:nvPicPr>
        <p:blipFill>
          <a:blip r:embed="rId4"/>
          <a:stretch>
            <a:fillRect/>
          </a:stretch>
        </p:blipFill>
        <p:spPr>
          <a:xfrm>
            <a:off x="381001" y="1228726"/>
            <a:ext cx="190500" cy="190500"/>
          </a:xfrm>
          <a:prstGeom prst="rect">
            <a:avLst/>
          </a:prstGeom>
        </p:spPr>
      </p:pic>
      <p:sp>
        <p:nvSpPr>
          <p:cNvPr id="5" name="Text 1"/>
          <p:cNvSpPr/>
          <p:nvPr/>
        </p:nvSpPr>
        <p:spPr>
          <a:xfrm>
            <a:off x="666751" y="1215448"/>
            <a:ext cx="269304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Pattern-Specific Distributions:</a:t>
            </a:r>
            <a:endParaRPr lang="en-US" sz="1395" dirty="0"/>
          </a:p>
        </p:txBody>
      </p:sp>
      <p:sp>
        <p:nvSpPr>
          <p:cNvPr id="6" name="Text 2"/>
          <p:cNvSpPr/>
          <p:nvPr/>
        </p:nvSpPr>
        <p:spPr>
          <a:xfrm>
            <a:off x="3447677" y="1215448"/>
            <a:ext cx="15565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Under MNAR, the </a:t>
            </a:r>
            <a:endParaRPr lang="en-US" sz="1395" dirty="0"/>
          </a:p>
        </p:txBody>
      </p:sp>
      <p:sp>
        <p:nvSpPr>
          <p:cNvPr id="7" name="Text 3"/>
          <p:cNvSpPr/>
          <p:nvPr/>
        </p:nvSpPr>
        <p:spPr>
          <a:xfrm>
            <a:off x="666751" y="1501198"/>
            <a:ext cx="44387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distribution of variables differs systematically across </a:t>
            </a:r>
            <a:endParaRPr lang="en-US" sz="1395" dirty="0"/>
          </a:p>
        </p:txBody>
      </p:sp>
      <p:sp>
        <p:nvSpPr>
          <p:cNvPr id="8" name="Text 4"/>
          <p:cNvSpPr/>
          <p:nvPr/>
        </p:nvSpPr>
        <p:spPr>
          <a:xfrm>
            <a:off x="666752" y="1786948"/>
            <a:ext cx="492121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 data patterns, even after accounting for observed </a:t>
            </a:r>
            <a:endParaRPr lang="en-US" sz="1395" dirty="0"/>
          </a:p>
        </p:txBody>
      </p:sp>
      <p:sp>
        <p:nvSpPr>
          <p:cNvPr id="9" name="Text 5"/>
          <p:cNvSpPr/>
          <p:nvPr/>
        </p:nvSpPr>
        <p:spPr>
          <a:xfrm>
            <a:off x="666751" y="2072698"/>
            <a:ext cx="90730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covariates.</a:t>
            </a:r>
            <a:endParaRPr lang="en-US" sz="1395" dirty="0"/>
          </a:p>
        </p:txBody>
      </p:sp>
      <p:pic>
        <p:nvPicPr>
          <p:cNvPr id="10" name="Image 2" descr="preencoded.png"/>
          <p:cNvPicPr>
            <a:picLocks noChangeAspect="1"/>
          </p:cNvPicPr>
          <p:nvPr/>
        </p:nvPicPr>
        <p:blipFill>
          <a:blip r:embed="rId5"/>
          <a:stretch>
            <a:fillRect/>
          </a:stretch>
        </p:blipFill>
        <p:spPr>
          <a:xfrm>
            <a:off x="381001" y="2514601"/>
            <a:ext cx="190500" cy="190500"/>
          </a:xfrm>
          <a:prstGeom prst="rect">
            <a:avLst/>
          </a:prstGeom>
        </p:spPr>
      </p:pic>
      <p:sp>
        <p:nvSpPr>
          <p:cNvPr id="11" name="Text 6"/>
          <p:cNvSpPr/>
          <p:nvPr/>
        </p:nvSpPr>
        <p:spPr>
          <a:xfrm>
            <a:off x="666751" y="2501323"/>
            <a:ext cx="16526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Identifying MNAR:</a:t>
            </a:r>
            <a:endParaRPr lang="en-US" sz="1395" dirty="0"/>
          </a:p>
        </p:txBody>
      </p:sp>
      <p:sp>
        <p:nvSpPr>
          <p:cNvPr id="12" name="Text 7"/>
          <p:cNvSpPr/>
          <p:nvPr/>
        </p:nvSpPr>
        <p:spPr>
          <a:xfrm>
            <a:off x="2374218" y="2501323"/>
            <a:ext cx="291586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Look for systematic differences in </a:t>
            </a:r>
            <a:endParaRPr lang="en-US" sz="1395" dirty="0"/>
          </a:p>
        </p:txBody>
      </p:sp>
      <p:sp>
        <p:nvSpPr>
          <p:cNvPr id="13" name="Text 8"/>
          <p:cNvSpPr/>
          <p:nvPr/>
        </p:nvSpPr>
        <p:spPr>
          <a:xfrm>
            <a:off x="666751" y="2787072"/>
            <a:ext cx="441627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parameter estimates across patterns that cannot be </a:t>
            </a:r>
            <a:endParaRPr lang="en-US" sz="1395" dirty="0"/>
          </a:p>
        </p:txBody>
      </p:sp>
      <p:sp>
        <p:nvSpPr>
          <p:cNvPr id="14" name="Text 9"/>
          <p:cNvSpPr/>
          <p:nvPr/>
        </p:nvSpPr>
        <p:spPr>
          <a:xfrm>
            <a:off x="666751" y="3072823"/>
            <a:ext cx="275075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explained by observed variables.</a:t>
            </a:r>
            <a:endParaRPr lang="en-US" sz="1395" dirty="0"/>
          </a:p>
        </p:txBody>
      </p:sp>
      <p:pic>
        <p:nvPicPr>
          <p:cNvPr id="15" name="Image 3" descr="preencoded.png"/>
          <p:cNvPicPr>
            <a:picLocks noChangeAspect="1"/>
          </p:cNvPicPr>
          <p:nvPr/>
        </p:nvPicPr>
        <p:blipFill>
          <a:blip r:embed="rId6"/>
          <a:stretch>
            <a:fillRect/>
          </a:stretch>
        </p:blipFill>
        <p:spPr>
          <a:xfrm>
            <a:off x="381000" y="3514726"/>
            <a:ext cx="142875" cy="190500"/>
          </a:xfrm>
          <a:prstGeom prst="rect">
            <a:avLst/>
          </a:prstGeom>
        </p:spPr>
      </p:pic>
      <p:sp>
        <p:nvSpPr>
          <p:cNvPr id="16" name="Text 10"/>
          <p:cNvSpPr/>
          <p:nvPr/>
        </p:nvSpPr>
        <p:spPr>
          <a:xfrm>
            <a:off x="619126" y="3501448"/>
            <a:ext cx="10659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Key Insight:</a:t>
            </a:r>
            <a:endParaRPr lang="en-US" sz="1395" dirty="0"/>
          </a:p>
        </p:txBody>
      </p:sp>
      <p:sp>
        <p:nvSpPr>
          <p:cNvPr id="17" name="Text 11"/>
          <p:cNvSpPr/>
          <p:nvPr/>
        </p:nvSpPr>
        <p:spPr>
          <a:xfrm>
            <a:off x="1715841" y="3501448"/>
            <a:ext cx="396743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missingness depends on unobserved values </a:t>
            </a:r>
            <a:endParaRPr lang="en-US" sz="1395" dirty="0"/>
          </a:p>
        </p:txBody>
      </p:sp>
      <p:sp>
        <p:nvSpPr>
          <p:cNvPr id="18" name="Text 12"/>
          <p:cNvSpPr/>
          <p:nvPr/>
        </p:nvSpPr>
        <p:spPr>
          <a:xfrm>
            <a:off x="619125" y="3787198"/>
            <a:ext cx="481381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(MNAR), then the distribution of observed data will differ </a:t>
            </a:r>
            <a:endParaRPr lang="en-US" sz="1395" dirty="0"/>
          </a:p>
        </p:txBody>
      </p:sp>
      <p:sp>
        <p:nvSpPr>
          <p:cNvPr id="19" name="Text 13"/>
          <p:cNvSpPr/>
          <p:nvPr/>
        </p:nvSpPr>
        <p:spPr>
          <a:xfrm>
            <a:off x="619126" y="4072948"/>
            <a:ext cx="256801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systematically across patterns.</a:t>
            </a:r>
            <a:endParaRPr lang="en-US" sz="1395" dirty="0"/>
          </a:p>
        </p:txBody>
      </p:sp>
      <p:sp>
        <p:nvSpPr>
          <p:cNvPr id="20" name="Shape 14"/>
          <p:cNvSpPr/>
          <p:nvPr/>
        </p:nvSpPr>
        <p:spPr>
          <a:xfrm>
            <a:off x="381000" y="4467225"/>
            <a:ext cx="5572125" cy="1543051"/>
          </a:xfrm>
          <a:prstGeom prst="rect">
            <a:avLst/>
          </a:prstGeom>
          <a:solidFill>
            <a:srgbClr val="3498DB">
              <a:alpha val="10000"/>
            </a:srgbClr>
          </a:solidFill>
          <a:ln/>
        </p:spPr>
      </p:sp>
      <p:sp>
        <p:nvSpPr>
          <p:cNvPr id="21" name="Shape 15"/>
          <p:cNvSpPr/>
          <p:nvPr/>
        </p:nvSpPr>
        <p:spPr>
          <a:xfrm>
            <a:off x="381001" y="4467225"/>
            <a:ext cx="38100" cy="1543051"/>
          </a:xfrm>
          <a:prstGeom prst="rect">
            <a:avLst/>
          </a:prstGeom>
          <a:solidFill>
            <a:srgbClr val="3498DB"/>
          </a:solidFill>
          <a:ln/>
        </p:spPr>
      </p:sp>
      <p:sp>
        <p:nvSpPr>
          <p:cNvPr id="22" name="Text 16"/>
          <p:cNvSpPr/>
          <p:nvPr/>
        </p:nvSpPr>
        <p:spPr>
          <a:xfrm>
            <a:off x="523876" y="4646821"/>
            <a:ext cx="1668727"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Real-World Example:</a:t>
            </a:r>
            <a:endParaRPr lang="en-US" sz="1256" dirty="0"/>
          </a:p>
        </p:txBody>
      </p:sp>
      <p:sp>
        <p:nvSpPr>
          <p:cNvPr id="23" name="Text 17"/>
          <p:cNvSpPr/>
          <p:nvPr/>
        </p:nvSpPr>
        <p:spPr>
          <a:xfrm>
            <a:off x="523875" y="5066773"/>
            <a:ext cx="5286375" cy="686855"/>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In a depression study, patients with more severe symptoms might be more likely to drop out. The observed depression scores in the "dropout" pattern would be systematically lower than in the "complete" pattern, even after controlling for baseline characteristics.</a:t>
            </a:r>
            <a:endParaRPr lang="en-US" sz="1116" dirty="0"/>
          </a:p>
        </p:txBody>
      </p:sp>
      <p:pic>
        <p:nvPicPr>
          <p:cNvPr id="25" name="Image 5" descr="preencoded.png"/>
          <p:cNvPicPr>
            <a:picLocks noChangeAspect="1"/>
          </p:cNvPicPr>
          <p:nvPr/>
        </p:nvPicPr>
        <p:blipFill>
          <a:blip r:embed="rId7"/>
          <a:stretch>
            <a:fillRect/>
          </a:stretch>
        </p:blipFill>
        <p:spPr>
          <a:xfrm>
            <a:off x="6238875" y="4903907"/>
            <a:ext cx="238125" cy="190500"/>
          </a:xfrm>
          <a:prstGeom prst="rect">
            <a:avLst/>
          </a:prstGeom>
        </p:spPr>
      </p:pic>
      <p:sp>
        <p:nvSpPr>
          <p:cNvPr id="26" name="Text 18"/>
          <p:cNvSpPr/>
          <p:nvPr/>
        </p:nvSpPr>
        <p:spPr>
          <a:xfrm>
            <a:off x="6572251" y="4890630"/>
            <a:ext cx="162384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Testing Approach:</a:t>
            </a:r>
            <a:endParaRPr lang="en-US" sz="1395" dirty="0"/>
          </a:p>
        </p:txBody>
      </p:sp>
      <p:sp>
        <p:nvSpPr>
          <p:cNvPr id="27" name="Text 19"/>
          <p:cNvSpPr/>
          <p:nvPr/>
        </p:nvSpPr>
        <p:spPr>
          <a:xfrm>
            <a:off x="8240651" y="4890630"/>
            <a:ext cx="271869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Compare models with different </a:t>
            </a:r>
            <a:endParaRPr lang="en-US" sz="1395" dirty="0"/>
          </a:p>
        </p:txBody>
      </p:sp>
      <p:sp>
        <p:nvSpPr>
          <p:cNvPr id="28" name="Text 20"/>
          <p:cNvSpPr/>
          <p:nvPr/>
        </p:nvSpPr>
        <p:spPr>
          <a:xfrm>
            <a:off x="6572251" y="5176379"/>
            <a:ext cx="443711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constraints on pattern-specific parameters to assess </a:t>
            </a:r>
            <a:endParaRPr lang="en-US" sz="1395" dirty="0"/>
          </a:p>
        </p:txBody>
      </p:sp>
      <p:sp>
        <p:nvSpPr>
          <p:cNvPr id="29" name="Text 21"/>
          <p:cNvSpPr/>
          <p:nvPr/>
        </p:nvSpPr>
        <p:spPr>
          <a:xfrm>
            <a:off x="6572252" y="5462130"/>
            <a:ext cx="276197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evidence for MNAR mechanisms.</a:t>
            </a:r>
            <a:endParaRPr lang="en-US" sz="1395" dirty="0"/>
          </a:p>
        </p:txBody>
      </p:sp>
      <p:pic>
        <p:nvPicPr>
          <p:cNvPr id="30" name="Image 6" descr="preencoded.png"/>
          <p:cNvPicPr>
            <a:picLocks noChangeAspect="1"/>
          </p:cNvPicPr>
          <p:nvPr/>
        </p:nvPicPr>
        <p:blipFill>
          <a:blip r:embed="rId8"/>
          <a:stretch>
            <a:fillRect/>
          </a:stretch>
        </p:blipFill>
        <p:spPr>
          <a:xfrm>
            <a:off x="6238875" y="7639051"/>
            <a:ext cx="190500" cy="190500"/>
          </a:xfrm>
          <a:prstGeom prst="rect">
            <a:avLst/>
          </a:prstGeom>
        </p:spPr>
      </p:pic>
      <p:sp>
        <p:nvSpPr>
          <p:cNvPr id="31" name="Text 22"/>
          <p:cNvSpPr/>
          <p:nvPr/>
        </p:nvSpPr>
        <p:spPr>
          <a:xfrm>
            <a:off x="6524626" y="7625772"/>
            <a:ext cx="102431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Advantage:</a:t>
            </a:r>
            <a:endParaRPr lang="en-US" sz="1395" dirty="0"/>
          </a:p>
        </p:txBody>
      </p:sp>
      <p:sp>
        <p:nvSpPr>
          <p:cNvPr id="32" name="Text 23"/>
          <p:cNvSpPr/>
          <p:nvPr/>
        </p:nvSpPr>
        <p:spPr>
          <a:xfrm>
            <a:off x="7582495" y="7625772"/>
            <a:ext cx="371896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More intuitive interpretation than selection </a:t>
            </a:r>
            <a:endParaRPr lang="en-US" sz="1395" dirty="0"/>
          </a:p>
        </p:txBody>
      </p:sp>
      <p:sp>
        <p:nvSpPr>
          <p:cNvPr id="33" name="Text 24"/>
          <p:cNvSpPr/>
          <p:nvPr/>
        </p:nvSpPr>
        <p:spPr>
          <a:xfrm>
            <a:off x="6524626" y="7911523"/>
            <a:ext cx="470641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models, as differences between patterns directly reflect </a:t>
            </a:r>
            <a:endParaRPr lang="en-US" sz="1395" dirty="0"/>
          </a:p>
        </p:txBody>
      </p:sp>
      <p:sp>
        <p:nvSpPr>
          <p:cNvPr id="34" name="Text 25"/>
          <p:cNvSpPr/>
          <p:nvPr/>
        </p:nvSpPr>
        <p:spPr>
          <a:xfrm>
            <a:off x="6524625" y="8197272"/>
            <a:ext cx="228267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the impact of missing data.</a:t>
            </a:r>
            <a:endParaRPr lang="en-US" sz="139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976095"/>
          </a:xfrm>
          <a:prstGeom prst="rect">
            <a:avLst/>
          </a:prstGeom>
        </p:spPr>
      </p:pic>
      <p:sp>
        <p:nvSpPr>
          <p:cNvPr id="3" name="Text 0"/>
          <p:cNvSpPr/>
          <p:nvPr/>
        </p:nvSpPr>
        <p:spPr>
          <a:xfrm>
            <a:off x="381000" y="479721"/>
            <a:ext cx="11430000" cy="945558"/>
          </a:xfrm>
          <a:prstGeom prst="rect">
            <a:avLst/>
          </a:prstGeom>
          <a:noFill/>
          <a:ln/>
        </p:spPr>
        <p:txBody>
          <a:bodyPr wrap="squar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Mathematical Foundation of Pattern Mixture Test for MNAR - Part 1</a:t>
            </a:r>
            <a:endParaRPr lang="en-US" sz="2700" dirty="0"/>
          </a:p>
        </p:txBody>
      </p:sp>
      <p:pic>
        <p:nvPicPr>
          <p:cNvPr id="4" name="Image 1" descr="preencoded.png"/>
          <p:cNvPicPr>
            <a:picLocks noChangeAspect="1"/>
          </p:cNvPicPr>
          <p:nvPr/>
        </p:nvPicPr>
        <p:blipFill>
          <a:blip r:embed="rId4"/>
          <a:stretch>
            <a:fillRect/>
          </a:stretch>
        </p:blipFill>
        <p:spPr>
          <a:xfrm>
            <a:off x="381001" y="1743075"/>
            <a:ext cx="190500" cy="190500"/>
          </a:xfrm>
          <a:prstGeom prst="rect">
            <a:avLst/>
          </a:prstGeom>
        </p:spPr>
      </p:pic>
      <p:sp>
        <p:nvSpPr>
          <p:cNvPr id="5" name="Text 1"/>
          <p:cNvSpPr/>
          <p:nvPr/>
        </p:nvSpPr>
        <p:spPr>
          <a:xfrm>
            <a:off x="666751" y="1729798"/>
            <a:ext cx="269304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Pattern-Specific Distributions:</a:t>
            </a:r>
            <a:endParaRPr lang="en-US" sz="1395" dirty="0"/>
          </a:p>
        </p:txBody>
      </p:sp>
      <p:sp>
        <p:nvSpPr>
          <p:cNvPr id="6" name="Text 2"/>
          <p:cNvSpPr/>
          <p:nvPr/>
        </p:nvSpPr>
        <p:spPr>
          <a:xfrm>
            <a:off x="3447677" y="1729798"/>
            <a:ext cx="220893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In MNAR pattern mixture </a:t>
            </a:r>
            <a:endParaRPr lang="en-US" sz="1395" dirty="0"/>
          </a:p>
        </p:txBody>
      </p:sp>
      <p:sp>
        <p:nvSpPr>
          <p:cNvPr id="7" name="Text 3"/>
          <p:cNvSpPr/>
          <p:nvPr/>
        </p:nvSpPr>
        <p:spPr>
          <a:xfrm>
            <a:off x="666751" y="2015548"/>
            <a:ext cx="489076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models, we explicitly allow different distributions for each </a:t>
            </a:r>
            <a:endParaRPr lang="en-US" sz="1395" dirty="0"/>
          </a:p>
        </p:txBody>
      </p:sp>
      <p:sp>
        <p:nvSpPr>
          <p:cNvPr id="8" name="Text 4"/>
          <p:cNvSpPr/>
          <p:nvPr/>
        </p:nvSpPr>
        <p:spPr>
          <a:xfrm>
            <a:off x="666752" y="2301298"/>
            <a:ext cx="179376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 data pattern.</a:t>
            </a:r>
            <a:endParaRPr lang="en-US" sz="1395" dirty="0"/>
          </a:p>
        </p:txBody>
      </p:sp>
      <p:sp>
        <p:nvSpPr>
          <p:cNvPr id="9" name="Shape 5"/>
          <p:cNvSpPr/>
          <p:nvPr/>
        </p:nvSpPr>
        <p:spPr>
          <a:xfrm>
            <a:off x="381000" y="2695575"/>
            <a:ext cx="5572125" cy="889620"/>
          </a:xfrm>
          <a:prstGeom prst="rect">
            <a:avLst/>
          </a:prstGeom>
          <a:solidFill>
            <a:srgbClr val="3498DB">
              <a:alpha val="10000"/>
            </a:srgbClr>
          </a:solidFill>
          <a:ln/>
        </p:spPr>
      </p:sp>
      <p:sp>
        <p:nvSpPr>
          <p:cNvPr id="10" name="Shape 6"/>
          <p:cNvSpPr/>
          <p:nvPr/>
        </p:nvSpPr>
        <p:spPr>
          <a:xfrm>
            <a:off x="381001" y="2695575"/>
            <a:ext cx="38100" cy="889620"/>
          </a:xfrm>
          <a:prstGeom prst="rect">
            <a:avLst/>
          </a:prstGeom>
          <a:solidFill>
            <a:srgbClr val="3498DB"/>
          </a:solidFill>
          <a:ln/>
        </p:spPr>
      </p:sp>
      <p:sp>
        <p:nvSpPr>
          <p:cNvPr id="22" name="Text 18"/>
          <p:cNvSpPr/>
          <p:nvPr/>
        </p:nvSpPr>
        <p:spPr>
          <a:xfrm>
            <a:off x="1660811" y="2818079"/>
            <a:ext cx="1479572"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distribution of data </a:t>
            </a:r>
            <a:endParaRPr lang="en-US" sz="1116" dirty="0"/>
          </a:p>
        </p:txBody>
      </p:sp>
      <p:sp>
        <p:nvSpPr>
          <p:cNvPr id="23" name="Text 19"/>
          <p:cNvSpPr/>
          <p:nvPr/>
        </p:nvSpPr>
        <p:spPr>
          <a:xfrm>
            <a:off x="3242444" y="2730843"/>
            <a:ext cx="84960"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Y</a:t>
            </a:r>
            <a:endParaRPr lang="en-US" sz="1352" dirty="0"/>
          </a:p>
        </p:txBody>
      </p:sp>
      <p:sp>
        <p:nvSpPr>
          <p:cNvPr id="24" name="Text 20"/>
          <p:cNvSpPr/>
          <p:nvPr/>
        </p:nvSpPr>
        <p:spPr>
          <a:xfrm>
            <a:off x="3383237" y="2818079"/>
            <a:ext cx="804707"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for pattern </a:t>
            </a:r>
            <a:endParaRPr lang="en-US" sz="1116" dirty="0"/>
          </a:p>
        </p:txBody>
      </p:sp>
      <p:sp>
        <p:nvSpPr>
          <p:cNvPr id="25" name="Text 21"/>
          <p:cNvSpPr/>
          <p:nvPr/>
        </p:nvSpPr>
        <p:spPr>
          <a:xfrm>
            <a:off x="4242011" y="2752274"/>
            <a:ext cx="4488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j</a:t>
            </a:r>
            <a:endParaRPr lang="en-US" sz="1352" dirty="0"/>
          </a:p>
        </p:txBody>
      </p:sp>
      <p:sp>
        <p:nvSpPr>
          <p:cNvPr id="26" name="Text 22"/>
          <p:cNvSpPr/>
          <p:nvPr/>
        </p:nvSpPr>
        <p:spPr>
          <a:xfrm>
            <a:off x="4318025" y="2818079"/>
            <a:ext cx="1179810"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with parameters </a:t>
            </a:r>
            <a:endParaRPr lang="en-US" sz="1116" dirty="0"/>
          </a:p>
        </p:txBody>
      </p:sp>
      <p:sp>
        <p:nvSpPr>
          <p:cNvPr id="27" name="Text 23"/>
          <p:cNvSpPr/>
          <p:nvPr/>
        </p:nvSpPr>
        <p:spPr>
          <a:xfrm>
            <a:off x="5575176" y="2736797"/>
            <a:ext cx="10900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θ</a:t>
            </a:r>
            <a:endParaRPr lang="en-US" sz="1352" dirty="0"/>
          </a:p>
        </p:txBody>
      </p:sp>
      <p:sp>
        <p:nvSpPr>
          <p:cNvPr id="28" name="Text 24"/>
          <p:cNvSpPr/>
          <p:nvPr/>
        </p:nvSpPr>
        <p:spPr>
          <a:xfrm>
            <a:off x="5672807" y="2846216"/>
            <a:ext cx="32060"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j</a:t>
            </a:r>
            <a:endParaRPr lang="en-US" sz="960" dirty="0"/>
          </a:p>
        </p:txBody>
      </p:sp>
      <p:sp>
        <p:nvSpPr>
          <p:cNvPr id="29" name="Text 25"/>
          <p:cNvSpPr/>
          <p:nvPr/>
        </p:nvSpPr>
        <p:spPr>
          <a:xfrm>
            <a:off x="523875" y="3053339"/>
            <a:ext cx="2636940"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Unlike MAR testing, we don't constrain </a:t>
            </a:r>
            <a:endParaRPr lang="en-US" sz="1116" dirty="0"/>
          </a:p>
        </p:txBody>
      </p:sp>
      <p:sp>
        <p:nvSpPr>
          <p:cNvPr id="30" name="Text 26"/>
          <p:cNvSpPr/>
          <p:nvPr/>
        </p:nvSpPr>
        <p:spPr>
          <a:xfrm>
            <a:off x="3320728" y="2972057"/>
            <a:ext cx="10900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θ</a:t>
            </a:r>
            <a:endParaRPr lang="en-US" sz="1352" dirty="0"/>
          </a:p>
        </p:txBody>
      </p:sp>
      <p:sp>
        <p:nvSpPr>
          <p:cNvPr id="31" name="Text 27"/>
          <p:cNvSpPr/>
          <p:nvPr/>
        </p:nvSpPr>
        <p:spPr>
          <a:xfrm>
            <a:off x="3418359" y="3081476"/>
            <a:ext cx="28854"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j</a:t>
            </a:r>
            <a:endParaRPr lang="en-US" sz="960" dirty="0"/>
          </a:p>
        </p:txBody>
      </p:sp>
      <p:sp>
        <p:nvSpPr>
          <p:cNvPr id="32" name="Text 28"/>
          <p:cNvSpPr/>
          <p:nvPr/>
        </p:nvSpPr>
        <p:spPr>
          <a:xfrm>
            <a:off x="3476292" y="3053339"/>
            <a:ext cx="190116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to be equal across patterns </a:t>
            </a:r>
            <a:endParaRPr lang="en-US" sz="1116" dirty="0"/>
          </a:p>
        </p:txBody>
      </p:sp>
      <p:sp>
        <p:nvSpPr>
          <p:cNvPr id="33" name="Text 29"/>
          <p:cNvSpPr/>
          <p:nvPr/>
        </p:nvSpPr>
        <p:spPr>
          <a:xfrm>
            <a:off x="523876" y="3288599"/>
            <a:ext cx="2752357"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after conditioning on observed variables.</a:t>
            </a:r>
            <a:endParaRPr lang="en-US" sz="1116" dirty="0"/>
          </a:p>
        </p:txBody>
      </p:sp>
      <p:pic>
        <p:nvPicPr>
          <p:cNvPr id="34" name="Image 2" descr="preencoded.png"/>
          <p:cNvPicPr>
            <a:picLocks noChangeAspect="1"/>
          </p:cNvPicPr>
          <p:nvPr/>
        </p:nvPicPr>
        <p:blipFill>
          <a:blip r:embed="rId5"/>
          <a:stretch>
            <a:fillRect/>
          </a:stretch>
        </p:blipFill>
        <p:spPr>
          <a:xfrm>
            <a:off x="381000" y="3728071"/>
            <a:ext cx="214312" cy="190500"/>
          </a:xfrm>
          <a:prstGeom prst="rect">
            <a:avLst/>
          </a:prstGeom>
        </p:spPr>
      </p:pic>
      <p:sp>
        <p:nvSpPr>
          <p:cNvPr id="35" name="Text 30"/>
          <p:cNvSpPr/>
          <p:nvPr/>
        </p:nvSpPr>
        <p:spPr>
          <a:xfrm>
            <a:off x="690564" y="3714794"/>
            <a:ext cx="189154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Mixture Distribution:</a:t>
            </a:r>
            <a:endParaRPr lang="en-US" sz="1395" dirty="0"/>
          </a:p>
        </p:txBody>
      </p:sp>
      <p:sp>
        <p:nvSpPr>
          <p:cNvPr id="36" name="Text 31"/>
          <p:cNvSpPr/>
          <p:nvPr/>
        </p:nvSpPr>
        <p:spPr>
          <a:xfrm>
            <a:off x="2638426" y="3714794"/>
            <a:ext cx="276998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The marginal distribution of the </a:t>
            </a:r>
            <a:endParaRPr lang="en-US" sz="1395" dirty="0"/>
          </a:p>
        </p:txBody>
      </p:sp>
      <p:sp>
        <p:nvSpPr>
          <p:cNvPr id="37" name="Text 32"/>
          <p:cNvSpPr/>
          <p:nvPr/>
        </p:nvSpPr>
        <p:spPr>
          <a:xfrm>
            <a:off x="690564" y="4000543"/>
            <a:ext cx="385682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data is a weighted mixture of pattern-specific </a:t>
            </a:r>
            <a:endParaRPr lang="en-US" sz="1395" dirty="0"/>
          </a:p>
        </p:txBody>
      </p:sp>
      <p:sp>
        <p:nvSpPr>
          <p:cNvPr id="38" name="Text 33"/>
          <p:cNvSpPr/>
          <p:nvPr/>
        </p:nvSpPr>
        <p:spPr>
          <a:xfrm>
            <a:off x="690563" y="4286294"/>
            <a:ext cx="111088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distributions.</a:t>
            </a:r>
            <a:endParaRPr lang="en-US" sz="1395" dirty="0"/>
          </a:p>
        </p:txBody>
      </p:sp>
      <p:sp>
        <p:nvSpPr>
          <p:cNvPr id="39" name="Shape 34"/>
          <p:cNvSpPr/>
          <p:nvPr/>
        </p:nvSpPr>
        <p:spPr>
          <a:xfrm>
            <a:off x="381000" y="4680571"/>
            <a:ext cx="5572125" cy="701204"/>
          </a:xfrm>
          <a:prstGeom prst="rect">
            <a:avLst/>
          </a:prstGeom>
          <a:solidFill>
            <a:srgbClr val="3498DB">
              <a:alpha val="10000"/>
            </a:srgbClr>
          </a:solidFill>
          <a:ln/>
        </p:spPr>
      </p:sp>
      <p:sp>
        <p:nvSpPr>
          <p:cNvPr id="40" name="Shape 35"/>
          <p:cNvSpPr/>
          <p:nvPr/>
        </p:nvSpPr>
        <p:spPr>
          <a:xfrm>
            <a:off x="381001" y="4680571"/>
            <a:ext cx="38100" cy="701204"/>
          </a:xfrm>
          <a:prstGeom prst="rect">
            <a:avLst/>
          </a:prstGeom>
          <a:solidFill>
            <a:srgbClr val="3498DB"/>
          </a:solidFill>
          <a:ln/>
        </p:spPr>
      </p:sp>
      <p:sp>
        <p:nvSpPr>
          <p:cNvPr id="52" name="Text 47"/>
          <p:cNvSpPr/>
          <p:nvPr/>
        </p:nvSpPr>
        <p:spPr>
          <a:xfrm>
            <a:off x="1409068" y="4745823"/>
            <a:ext cx="38472"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J</a:t>
            </a:r>
            <a:endParaRPr lang="en-US" sz="960" dirty="0"/>
          </a:p>
        </p:txBody>
      </p:sp>
      <p:sp>
        <p:nvSpPr>
          <p:cNvPr id="66" name="Text 61"/>
          <p:cNvSpPr/>
          <p:nvPr/>
        </p:nvSpPr>
        <p:spPr>
          <a:xfrm>
            <a:off x="523875" y="5078518"/>
            <a:ext cx="47769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Where </a:t>
            </a:r>
            <a:endParaRPr lang="en-US" sz="1116" dirty="0"/>
          </a:p>
        </p:txBody>
      </p:sp>
      <p:sp>
        <p:nvSpPr>
          <p:cNvPr id="68" name="Text 63"/>
          <p:cNvSpPr/>
          <p:nvPr/>
        </p:nvSpPr>
        <p:spPr>
          <a:xfrm>
            <a:off x="1143149" y="5061411"/>
            <a:ext cx="32060"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j</a:t>
            </a:r>
            <a:endParaRPr lang="en-US" sz="960" dirty="0"/>
          </a:p>
        </p:txBody>
      </p:sp>
      <p:sp>
        <p:nvSpPr>
          <p:cNvPr id="69" name="Text 64"/>
          <p:cNvSpPr/>
          <p:nvPr/>
        </p:nvSpPr>
        <p:spPr>
          <a:xfrm>
            <a:off x="1205434" y="5078518"/>
            <a:ext cx="1907573"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is the probability of pattern </a:t>
            </a:r>
            <a:endParaRPr lang="en-US" sz="1116" dirty="0"/>
          </a:p>
        </p:txBody>
      </p:sp>
      <p:sp>
        <p:nvSpPr>
          <p:cNvPr id="70" name="Text 65"/>
          <p:cNvSpPr/>
          <p:nvPr/>
        </p:nvSpPr>
        <p:spPr>
          <a:xfrm>
            <a:off x="3237087" y="5012713"/>
            <a:ext cx="4488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j</a:t>
            </a:r>
            <a:endParaRPr lang="en-US" sz="1352" dirty="0"/>
          </a:p>
        </p:txBody>
      </p:sp>
      <p:sp>
        <p:nvSpPr>
          <p:cNvPr id="71" name="Text 66"/>
          <p:cNvSpPr/>
          <p:nvPr/>
        </p:nvSpPr>
        <p:spPr>
          <a:xfrm>
            <a:off x="3313101" y="5078518"/>
            <a:ext cx="71974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occurring.</a:t>
            </a:r>
            <a:endParaRPr lang="en-US" sz="1116" dirty="0"/>
          </a:p>
        </p:txBody>
      </p:sp>
      <p:pic>
        <p:nvPicPr>
          <p:cNvPr id="72" name="Image 3" descr="preencoded.png"/>
          <p:cNvPicPr>
            <a:picLocks noChangeAspect="1"/>
          </p:cNvPicPr>
          <p:nvPr/>
        </p:nvPicPr>
        <p:blipFill>
          <a:blip r:embed="rId6"/>
          <a:stretch>
            <a:fillRect/>
          </a:stretch>
        </p:blipFill>
        <p:spPr>
          <a:xfrm>
            <a:off x="6238875" y="1743075"/>
            <a:ext cx="214312" cy="190500"/>
          </a:xfrm>
          <a:prstGeom prst="rect">
            <a:avLst/>
          </a:prstGeom>
        </p:spPr>
      </p:pic>
      <p:sp>
        <p:nvSpPr>
          <p:cNvPr id="73" name="Text 67"/>
          <p:cNvSpPr/>
          <p:nvPr/>
        </p:nvSpPr>
        <p:spPr>
          <a:xfrm>
            <a:off x="6548438" y="1729798"/>
            <a:ext cx="16526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Identifying MNAR:</a:t>
            </a:r>
            <a:endParaRPr lang="en-US" sz="1395" dirty="0"/>
          </a:p>
        </p:txBody>
      </p:sp>
      <p:sp>
        <p:nvSpPr>
          <p:cNvPr id="74" name="Text 68"/>
          <p:cNvSpPr/>
          <p:nvPr/>
        </p:nvSpPr>
        <p:spPr>
          <a:xfrm>
            <a:off x="8255906" y="1729798"/>
            <a:ext cx="254717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Test whether pattern-specific </a:t>
            </a:r>
            <a:endParaRPr lang="en-US" sz="1395" dirty="0"/>
          </a:p>
        </p:txBody>
      </p:sp>
      <p:sp>
        <p:nvSpPr>
          <p:cNvPr id="75" name="Text 69"/>
          <p:cNvSpPr/>
          <p:nvPr/>
        </p:nvSpPr>
        <p:spPr>
          <a:xfrm>
            <a:off x="6548437" y="2015548"/>
            <a:ext cx="458298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parameters differ in ways that cannot be explained by </a:t>
            </a:r>
            <a:endParaRPr lang="en-US" sz="1395" dirty="0"/>
          </a:p>
        </p:txBody>
      </p:sp>
      <p:sp>
        <p:nvSpPr>
          <p:cNvPr id="76" name="Text 70"/>
          <p:cNvSpPr/>
          <p:nvPr/>
        </p:nvSpPr>
        <p:spPr>
          <a:xfrm>
            <a:off x="6548437" y="2301298"/>
            <a:ext cx="214802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observed variables alone.</a:t>
            </a:r>
            <a:endParaRPr lang="en-US" sz="1395" dirty="0"/>
          </a:p>
        </p:txBody>
      </p:sp>
      <p:sp>
        <p:nvSpPr>
          <p:cNvPr id="77" name="Shape 71"/>
          <p:cNvSpPr/>
          <p:nvPr/>
        </p:nvSpPr>
        <p:spPr>
          <a:xfrm>
            <a:off x="6238875" y="2695575"/>
            <a:ext cx="5572125" cy="1118220"/>
          </a:xfrm>
          <a:prstGeom prst="rect">
            <a:avLst/>
          </a:prstGeom>
          <a:solidFill>
            <a:srgbClr val="3498DB">
              <a:alpha val="10000"/>
            </a:srgbClr>
          </a:solidFill>
          <a:ln/>
        </p:spPr>
      </p:sp>
      <p:sp>
        <p:nvSpPr>
          <p:cNvPr id="78" name="Shape 72"/>
          <p:cNvSpPr/>
          <p:nvPr/>
        </p:nvSpPr>
        <p:spPr>
          <a:xfrm>
            <a:off x="6238875" y="2695575"/>
            <a:ext cx="38100" cy="1118220"/>
          </a:xfrm>
          <a:prstGeom prst="rect">
            <a:avLst/>
          </a:prstGeom>
          <a:solidFill>
            <a:srgbClr val="3498DB"/>
          </a:solidFill>
          <a:ln/>
        </p:spPr>
      </p:sp>
      <p:sp>
        <p:nvSpPr>
          <p:cNvPr id="79" name="Text 73"/>
          <p:cNvSpPr/>
          <p:nvPr/>
        </p:nvSpPr>
        <p:spPr>
          <a:xfrm>
            <a:off x="6381751" y="2818079"/>
            <a:ext cx="84638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Under MAR: </a:t>
            </a:r>
            <a:endParaRPr lang="en-US" sz="1116" dirty="0"/>
          </a:p>
        </p:txBody>
      </p:sp>
      <p:sp>
        <p:nvSpPr>
          <p:cNvPr id="80" name="Text 74"/>
          <p:cNvSpPr/>
          <p:nvPr/>
        </p:nvSpPr>
        <p:spPr>
          <a:xfrm>
            <a:off x="7280486" y="2736797"/>
            <a:ext cx="10900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θ</a:t>
            </a:r>
            <a:endParaRPr lang="en-US" sz="1352" dirty="0"/>
          </a:p>
        </p:txBody>
      </p:sp>
      <p:sp>
        <p:nvSpPr>
          <p:cNvPr id="81" name="Text 75"/>
          <p:cNvSpPr/>
          <p:nvPr/>
        </p:nvSpPr>
        <p:spPr>
          <a:xfrm>
            <a:off x="7378117" y="2846216"/>
            <a:ext cx="28854"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j</a:t>
            </a:r>
            <a:endParaRPr lang="en-US" sz="960" dirty="0"/>
          </a:p>
        </p:txBody>
      </p:sp>
      <p:sp>
        <p:nvSpPr>
          <p:cNvPr id="82" name="Text 76"/>
          <p:cNvSpPr/>
          <p:nvPr/>
        </p:nvSpPr>
        <p:spPr>
          <a:xfrm>
            <a:off x="7501124" y="2739178"/>
            <a:ext cx="128240"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a:t>
            </a:r>
            <a:endParaRPr lang="en-US" sz="1352" dirty="0"/>
          </a:p>
        </p:txBody>
      </p:sp>
      <p:sp>
        <p:nvSpPr>
          <p:cNvPr id="83" name="Text 77"/>
          <p:cNvSpPr/>
          <p:nvPr/>
        </p:nvSpPr>
        <p:spPr>
          <a:xfrm>
            <a:off x="7656798" y="2736797"/>
            <a:ext cx="10900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θ</a:t>
            </a:r>
            <a:endParaRPr lang="en-US" sz="1352" dirty="0"/>
          </a:p>
        </p:txBody>
      </p:sp>
      <p:sp>
        <p:nvSpPr>
          <p:cNvPr id="84" name="Text 78"/>
          <p:cNvSpPr/>
          <p:nvPr/>
        </p:nvSpPr>
        <p:spPr>
          <a:xfrm>
            <a:off x="7754429" y="2829548"/>
            <a:ext cx="65724"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k</a:t>
            </a:r>
            <a:endParaRPr lang="en-US" sz="960" dirty="0"/>
          </a:p>
        </p:txBody>
      </p:sp>
      <p:sp>
        <p:nvSpPr>
          <p:cNvPr id="85" name="Text 79"/>
          <p:cNvSpPr/>
          <p:nvPr/>
        </p:nvSpPr>
        <p:spPr>
          <a:xfrm>
            <a:off x="7851985" y="2818079"/>
            <a:ext cx="106439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for all patterns </a:t>
            </a:r>
            <a:endParaRPr lang="en-US" sz="1116" dirty="0"/>
          </a:p>
        </p:txBody>
      </p:sp>
      <p:sp>
        <p:nvSpPr>
          <p:cNvPr id="86" name="Text 80"/>
          <p:cNvSpPr/>
          <p:nvPr/>
        </p:nvSpPr>
        <p:spPr>
          <a:xfrm>
            <a:off x="8987544" y="2752274"/>
            <a:ext cx="4488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j</a:t>
            </a:r>
            <a:endParaRPr lang="en-US" sz="1352" dirty="0"/>
          </a:p>
        </p:txBody>
      </p:sp>
      <p:sp>
        <p:nvSpPr>
          <p:cNvPr id="87" name="Text 81"/>
          <p:cNvSpPr/>
          <p:nvPr/>
        </p:nvSpPr>
        <p:spPr>
          <a:xfrm>
            <a:off x="9063559" y="2818079"/>
            <a:ext cx="33021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and </a:t>
            </a:r>
            <a:endParaRPr lang="en-US" sz="1116" dirty="0"/>
          </a:p>
        </p:txBody>
      </p:sp>
      <p:sp>
        <p:nvSpPr>
          <p:cNvPr id="88" name="Text 82"/>
          <p:cNvSpPr/>
          <p:nvPr/>
        </p:nvSpPr>
        <p:spPr>
          <a:xfrm>
            <a:off x="9416244" y="2734415"/>
            <a:ext cx="78548"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k</a:t>
            </a:r>
            <a:endParaRPr lang="en-US" sz="1352" dirty="0"/>
          </a:p>
        </p:txBody>
      </p:sp>
      <p:sp>
        <p:nvSpPr>
          <p:cNvPr id="89" name="Text 83"/>
          <p:cNvSpPr/>
          <p:nvPr/>
        </p:nvSpPr>
        <p:spPr>
          <a:xfrm>
            <a:off x="9512388" y="2818079"/>
            <a:ext cx="1487587"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after conditioning on </a:t>
            </a:r>
            <a:endParaRPr lang="en-US" sz="1116" dirty="0"/>
          </a:p>
        </p:txBody>
      </p:sp>
      <p:sp>
        <p:nvSpPr>
          <p:cNvPr id="90" name="Text 84"/>
          <p:cNvSpPr/>
          <p:nvPr/>
        </p:nvSpPr>
        <p:spPr>
          <a:xfrm>
            <a:off x="6381751" y="3053339"/>
            <a:ext cx="126316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observed variables</a:t>
            </a:r>
            <a:endParaRPr lang="en-US" sz="1116" dirty="0"/>
          </a:p>
        </p:txBody>
      </p:sp>
      <p:sp>
        <p:nvSpPr>
          <p:cNvPr id="91" name="Text 85"/>
          <p:cNvSpPr/>
          <p:nvPr/>
        </p:nvSpPr>
        <p:spPr>
          <a:xfrm>
            <a:off x="6381751" y="3281939"/>
            <a:ext cx="955390"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Under MNAR: </a:t>
            </a:r>
            <a:endParaRPr lang="en-US" sz="1116" dirty="0"/>
          </a:p>
        </p:txBody>
      </p:sp>
      <p:sp>
        <p:nvSpPr>
          <p:cNvPr id="92" name="Text 86"/>
          <p:cNvSpPr/>
          <p:nvPr/>
        </p:nvSpPr>
        <p:spPr>
          <a:xfrm>
            <a:off x="7396311" y="3200657"/>
            <a:ext cx="9297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θ</a:t>
            </a:r>
            <a:endParaRPr lang="en-US" sz="1352" dirty="0"/>
          </a:p>
        </p:txBody>
      </p:sp>
      <p:sp>
        <p:nvSpPr>
          <p:cNvPr id="93" name="Text 87"/>
          <p:cNvSpPr/>
          <p:nvPr/>
        </p:nvSpPr>
        <p:spPr>
          <a:xfrm>
            <a:off x="7493943" y="3310076"/>
            <a:ext cx="32060"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j</a:t>
            </a:r>
            <a:endParaRPr lang="en-US" sz="960" dirty="0"/>
          </a:p>
        </p:txBody>
      </p:sp>
      <p:sp>
        <p:nvSpPr>
          <p:cNvPr id="94" name="Text 88"/>
          <p:cNvSpPr/>
          <p:nvPr/>
        </p:nvSpPr>
        <p:spPr>
          <a:xfrm>
            <a:off x="7616949" y="3203038"/>
            <a:ext cx="86562"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a:t>
            </a:r>
            <a:endParaRPr lang="en-US" sz="1352" dirty="0"/>
          </a:p>
        </p:txBody>
      </p:sp>
      <p:sp>
        <p:nvSpPr>
          <p:cNvPr id="95" name="Text 89"/>
          <p:cNvSpPr/>
          <p:nvPr/>
        </p:nvSpPr>
        <p:spPr>
          <a:xfrm>
            <a:off x="7769834" y="3200657"/>
            <a:ext cx="10900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θ</a:t>
            </a:r>
            <a:endParaRPr lang="en-US" sz="1352" dirty="0"/>
          </a:p>
        </p:txBody>
      </p:sp>
      <p:sp>
        <p:nvSpPr>
          <p:cNvPr id="96" name="Text 90"/>
          <p:cNvSpPr/>
          <p:nvPr/>
        </p:nvSpPr>
        <p:spPr>
          <a:xfrm>
            <a:off x="7867464" y="3293408"/>
            <a:ext cx="56106" cy="147733"/>
          </a:xfrm>
          <a:prstGeom prst="rect">
            <a:avLst/>
          </a:prstGeom>
          <a:noFill/>
          <a:ln/>
        </p:spPr>
        <p:txBody>
          <a:bodyPr wrap="none" lIns="0" tIns="0" rIns="0" bIns="0" rtlCol="0" anchor="ctr">
            <a:spAutoFit/>
          </a:bodyPr>
          <a:lstStyle/>
          <a:p>
            <a:r>
              <a:rPr lang="en-US" sz="960" dirty="0">
                <a:solidFill>
                  <a:srgbClr val="ECF0F1"/>
                </a:solidFill>
                <a:latin typeface="math" pitchFamily="34" charset="0"/>
                <a:ea typeface="math" pitchFamily="34" charset="-122"/>
                <a:cs typeface="math" pitchFamily="34" charset="-120"/>
              </a:rPr>
              <a:t>k</a:t>
            </a:r>
            <a:endParaRPr lang="en-US" sz="960" dirty="0"/>
          </a:p>
        </p:txBody>
      </p:sp>
      <p:sp>
        <p:nvSpPr>
          <p:cNvPr id="97" name="Text 91"/>
          <p:cNvSpPr/>
          <p:nvPr/>
        </p:nvSpPr>
        <p:spPr>
          <a:xfrm>
            <a:off x="7967811" y="3281939"/>
            <a:ext cx="1279196"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for some patterns </a:t>
            </a:r>
            <a:endParaRPr lang="en-US" sz="1116" dirty="0"/>
          </a:p>
        </p:txBody>
      </p:sp>
      <p:sp>
        <p:nvSpPr>
          <p:cNvPr id="98" name="Text 92"/>
          <p:cNvSpPr/>
          <p:nvPr/>
        </p:nvSpPr>
        <p:spPr>
          <a:xfrm>
            <a:off x="9332863" y="3216134"/>
            <a:ext cx="4488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j</a:t>
            </a:r>
            <a:endParaRPr lang="en-US" sz="1352" dirty="0"/>
          </a:p>
        </p:txBody>
      </p:sp>
      <p:sp>
        <p:nvSpPr>
          <p:cNvPr id="99" name="Text 93"/>
          <p:cNvSpPr/>
          <p:nvPr/>
        </p:nvSpPr>
        <p:spPr>
          <a:xfrm>
            <a:off x="9408878" y="3281939"/>
            <a:ext cx="33021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and </a:t>
            </a:r>
            <a:endParaRPr lang="en-US" sz="1116" dirty="0"/>
          </a:p>
        </p:txBody>
      </p:sp>
      <p:sp>
        <p:nvSpPr>
          <p:cNvPr id="100" name="Text 94"/>
          <p:cNvSpPr/>
          <p:nvPr/>
        </p:nvSpPr>
        <p:spPr>
          <a:xfrm>
            <a:off x="9761563" y="3198275"/>
            <a:ext cx="78548"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k</a:t>
            </a:r>
            <a:endParaRPr lang="en-US" sz="1352" dirty="0"/>
          </a:p>
        </p:txBody>
      </p:sp>
      <p:sp>
        <p:nvSpPr>
          <p:cNvPr id="101" name="Text 95"/>
          <p:cNvSpPr/>
          <p:nvPr/>
        </p:nvSpPr>
        <p:spPr>
          <a:xfrm>
            <a:off x="9857705" y="3281939"/>
            <a:ext cx="1633460"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even after conditioning </a:t>
            </a:r>
            <a:endParaRPr lang="en-US" sz="1116" dirty="0"/>
          </a:p>
        </p:txBody>
      </p:sp>
      <p:sp>
        <p:nvSpPr>
          <p:cNvPr id="102" name="Text 96"/>
          <p:cNvSpPr/>
          <p:nvPr/>
        </p:nvSpPr>
        <p:spPr>
          <a:xfrm>
            <a:off x="6381751" y="3517199"/>
            <a:ext cx="1474763"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on observed variables</a:t>
            </a:r>
            <a:endParaRPr lang="en-US" sz="1116" dirty="0"/>
          </a:p>
        </p:txBody>
      </p:sp>
      <p:pic>
        <p:nvPicPr>
          <p:cNvPr id="103" name="Image 4" descr="preencoded.png"/>
          <p:cNvPicPr>
            <a:picLocks noChangeAspect="1"/>
          </p:cNvPicPr>
          <p:nvPr/>
        </p:nvPicPr>
        <p:blipFill>
          <a:blip r:embed="rId7"/>
          <a:stretch>
            <a:fillRect/>
          </a:stretch>
        </p:blipFill>
        <p:spPr>
          <a:xfrm>
            <a:off x="6238875" y="3909045"/>
            <a:ext cx="5572125" cy="2667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80E2D-D673-E8D4-13FD-749DD09A13A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09AD411-CA9C-EAF8-5CCD-44E6925F52AE}"/>
              </a:ext>
            </a:extLst>
          </p:cNvPr>
          <p:cNvPicPr>
            <a:picLocks noChangeAspect="1"/>
          </p:cNvPicPr>
          <p:nvPr/>
        </p:nvPicPr>
        <p:blipFill>
          <a:blip r:embed="rId3"/>
          <a:stretch>
            <a:fillRect/>
          </a:stretch>
        </p:blipFill>
        <p:spPr>
          <a:xfrm>
            <a:off x="0" y="1"/>
            <a:ext cx="12192000" cy="7267575"/>
          </a:xfrm>
          <a:prstGeom prst="rect">
            <a:avLst/>
          </a:prstGeom>
        </p:spPr>
      </p:pic>
      <p:sp>
        <p:nvSpPr>
          <p:cNvPr id="3" name="Text 0">
            <a:extLst>
              <a:ext uri="{FF2B5EF4-FFF2-40B4-BE49-F238E27FC236}">
                <a16:creationId xmlns:a16="http://schemas.microsoft.com/office/drawing/2014/main" id="{C2508282-2FA5-8A74-526B-724AF7846DAA}"/>
              </a:ext>
            </a:extLst>
          </p:cNvPr>
          <p:cNvSpPr/>
          <p:nvPr/>
        </p:nvSpPr>
        <p:spPr>
          <a:xfrm>
            <a:off x="381000" y="430297"/>
            <a:ext cx="8726748"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Implementation of Pattern Mixture Test for MNAR</a:t>
            </a:r>
            <a:endParaRPr lang="en-US" sz="2700" dirty="0"/>
          </a:p>
        </p:txBody>
      </p:sp>
      <p:pic>
        <p:nvPicPr>
          <p:cNvPr id="4" name="Image 1" descr="preencoded.png">
            <a:extLst>
              <a:ext uri="{FF2B5EF4-FFF2-40B4-BE49-F238E27FC236}">
                <a16:creationId xmlns:a16="http://schemas.microsoft.com/office/drawing/2014/main" id="{462628A1-B3EB-9F7F-EF5B-2388A8AAFC51}"/>
              </a:ext>
            </a:extLst>
          </p:cNvPr>
          <p:cNvPicPr>
            <a:picLocks noChangeAspect="1"/>
          </p:cNvPicPr>
          <p:nvPr/>
        </p:nvPicPr>
        <p:blipFill>
          <a:blip r:embed="rId4"/>
          <a:stretch>
            <a:fillRect/>
          </a:stretch>
        </p:blipFill>
        <p:spPr>
          <a:xfrm>
            <a:off x="381000" y="1228726"/>
            <a:ext cx="238125" cy="190500"/>
          </a:xfrm>
          <a:prstGeom prst="rect">
            <a:avLst/>
          </a:prstGeom>
        </p:spPr>
      </p:pic>
      <p:sp>
        <p:nvSpPr>
          <p:cNvPr id="5" name="Text 1">
            <a:extLst>
              <a:ext uri="{FF2B5EF4-FFF2-40B4-BE49-F238E27FC236}">
                <a16:creationId xmlns:a16="http://schemas.microsoft.com/office/drawing/2014/main" id="{D65A296B-22E3-0A36-5409-0544102A542E}"/>
              </a:ext>
            </a:extLst>
          </p:cNvPr>
          <p:cNvSpPr/>
          <p:nvPr/>
        </p:nvSpPr>
        <p:spPr>
          <a:xfrm>
            <a:off x="714375" y="1215448"/>
            <a:ext cx="232756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Implementation Strategy:</a:t>
            </a:r>
            <a:endParaRPr lang="en-US" sz="1395" dirty="0"/>
          </a:p>
        </p:txBody>
      </p:sp>
      <p:sp>
        <p:nvSpPr>
          <p:cNvPr id="6" name="Text 2">
            <a:extLst>
              <a:ext uri="{FF2B5EF4-FFF2-40B4-BE49-F238E27FC236}">
                <a16:creationId xmlns:a16="http://schemas.microsoft.com/office/drawing/2014/main" id="{371F8189-3A50-03B3-99AB-675B2427F832}"/>
              </a:ext>
            </a:extLst>
          </p:cNvPr>
          <p:cNvSpPr/>
          <p:nvPr/>
        </p:nvSpPr>
        <p:spPr>
          <a:xfrm>
            <a:off x="3118507" y="1215448"/>
            <a:ext cx="237565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Pattern mixture models for </a:t>
            </a:r>
            <a:endParaRPr lang="en-US" sz="1395" dirty="0"/>
          </a:p>
        </p:txBody>
      </p:sp>
      <p:sp>
        <p:nvSpPr>
          <p:cNvPr id="7" name="Text 3">
            <a:extLst>
              <a:ext uri="{FF2B5EF4-FFF2-40B4-BE49-F238E27FC236}">
                <a16:creationId xmlns:a16="http://schemas.microsoft.com/office/drawing/2014/main" id="{C73D6005-A0AE-318C-5BF1-B24EF25304F5}"/>
              </a:ext>
            </a:extLst>
          </p:cNvPr>
          <p:cNvSpPr/>
          <p:nvPr/>
        </p:nvSpPr>
        <p:spPr>
          <a:xfrm>
            <a:off x="714375" y="1501198"/>
            <a:ext cx="429604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MNAR require explicit modeling of pattern-specific </a:t>
            </a:r>
            <a:endParaRPr lang="en-US" sz="1395" dirty="0"/>
          </a:p>
        </p:txBody>
      </p:sp>
      <p:sp>
        <p:nvSpPr>
          <p:cNvPr id="8" name="Text 4">
            <a:extLst>
              <a:ext uri="{FF2B5EF4-FFF2-40B4-BE49-F238E27FC236}">
                <a16:creationId xmlns:a16="http://schemas.microsoft.com/office/drawing/2014/main" id="{1635EA59-D349-EDB3-362A-027AE2A9081D}"/>
              </a:ext>
            </a:extLst>
          </p:cNvPr>
          <p:cNvSpPr/>
          <p:nvPr/>
        </p:nvSpPr>
        <p:spPr>
          <a:xfrm>
            <a:off x="714375" y="1786948"/>
            <a:ext cx="338233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distributions and sensitivity parameters.</a:t>
            </a:r>
            <a:endParaRPr lang="en-US" sz="1395" dirty="0"/>
          </a:p>
        </p:txBody>
      </p:sp>
      <p:sp>
        <p:nvSpPr>
          <p:cNvPr id="9" name="Shape 5">
            <a:extLst>
              <a:ext uri="{FF2B5EF4-FFF2-40B4-BE49-F238E27FC236}">
                <a16:creationId xmlns:a16="http://schemas.microsoft.com/office/drawing/2014/main" id="{DE189280-4B98-BBCA-1354-7FC3CD968B5A}"/>
              </a:ext>
            </a:extLst>
          </p:cNvPr>
          <p:cNvSpPr/>
          <p:nvPr/>
        </p:nvSpPr>
        <p:spPr>
          <a:xfrm>
            <a:off x="381000" y="2181225"/>
            <a:ext cx="5572125" cy="2743200"/>
          </a:xfrm>
          <a:prstGeom prst="rect">
            <a:avLst/>
          </a:prstGeom>
          <a:solidFill>
            <a:srgbClr val="3498DB">
              <a:alpha val="10000"/>
            </a:srgbClr>
          </a:solidFill>
          <a:ln/>
        </p:spPr>
      </p:sp>
      <p:sp>
        <p:nvSpPr>
          <p:cNvPr id="10" name="Text 6">
            <a:extLst>
              <a:ext uri="{FF2B5EF4-FFF2-40B4-BE49-F238E27FC236}">
                <a16:creationId xmlns:a16="http://schemas.microsoft.com/office/drawing/2014/main" id="{1C269717-C050-42D2-9FC6-A4ECFDCBD456}"/>
              </a:ext>
            </a:extLst>
          </p:cNvPr>
          <p:cNvSpPr/>
          <p:nvPr/>
        </p:nvSpPr>
        <p:spPr>
          <a:xfrm>
            <a:off x="523876" y="2360820"/>
            <a:ext cx="1851469" cy="193258"/>
          </a:xfrm>
          <a:prstGeom prst="rect">
            <a:avLst/>
          </a:prstGeom>
          <a:noFill/>
          <a:ln/>
        </p:spPr>
        <p:txBody>
          <a:bodyPr wrap="none" lIns="0" tIns="0" rIns="0" bIns="0" rtlCol="0" anchor="ctr">
            <a:spAutoFit/>
          </a:bodyPr>
          <a:lstStyle/>
          <a:p>
            <a:r>
              <a:rPr lang="en-US" sz="1256" b="1" dirty="0">
                <a:solidFill>
                  <a:srgbClr val="ECF0F1"/>
                </a:solidFill>
                <a:latin typeface="Noto Sans" pitchFamily="34" charset="0"/>
                <a:ea typeface="Noto Sans" pitchFamily="34" charset="-122"/>
                <a:cs typeface="Noto Sans" pitchFamily="34" charset="-120"/>
              </a:rPr>
              <a:t>Implementation Steps:</a:t>
            </a:r>
            <a:endParaRPr lang="en-US" sz="1256" dirty="0"/>
          </a:p>
        </p:txBody>
      </p:sp>
      <p:sp>
        <p:nvSpPr>
          <p:cNvPr id="11" name="Shape 7">
            <a:extLst>
              <a:ext uri="{FF2B5EF4-FFF2-40B4-BE49-F238E27FC236}">
                <a16:creationId xmlns:a16="http://schemas.microsoft.com/office/drawing/2014/main" id="{7D48BEE0-36F9-CD77-1EF2-414B576246F7}"/>
              </a:ext>
            </a:extLst>
          </p:cNvPr>
          <p:cNvSpPr/>
          <p:nvPr/>
        </p:nvSpPr>
        <p:spPr>
          <a:xfrm>
            <a:off x="523875" y="2705100"/>
            <a:ext cx="228600" cy="228600"/>
          </a:xfrm>
          <a:prstGeom prst="ellipse">
            <a:avLst/>
          </a:prstGeom>
          <a:solidFill>
            <a:srgbClr val="3498DB"/>
          </a:solidFill>
          <a:ln/>
        </p:spPr>
      </p:sp>
      <p:sp>
        <p:nvSpPr>
          <p:cNvPr id="12" name="Text 8">
            <a:extLst>
              <a:ext uri="{FF2B5EF4-FFF2-40B4-BE49-F238E27FC236}">
                <a16:creationId xmlns:a16="http://schemas.microsoft.com/office/drawing/2014/main" id="{8CE83043-E35D-714A-3784-C7B7F6275E3B}"/>
              </a:ext>
            </a:extLst>
          </p:cNvPr>
          <p:cNvSpPr/>
          <p:nvPr/>
        </p:nvSpPr>
        <p:spPr>
          <a:xfrm>
            <a:off x="603710" y="274431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1</a:t>
            </a:r>
            <a:endParaRPr lang="en-US" sz="976" dirty="0"/>
          </a:p>
        </p:txBody>
      </p:sp>
      <p:sp>
        <p:nvSpPr>
          <p:cNvPr id="13" name="Text 9">
            <a:extLst>
              <a:ext uri="{FF2B5EF4-FFF2-40B4-BE49-F238E27FC236}">
                <a16:creationId xmlns:a16="http://schemas.microsoft.com/office/drawing/2014/main" id="{A926FDB9-7E5D-ED8D-F358-E166C06FCC1D}"/>
              </a:ext>
            </a:extLst>
          </p:cNvPr>
          <p:cNvSpPr/>
          <p:nvPr/>
        </p:nvSpPr>
        <p:spPr>
          <a:xfrm>
            <a:off x="847726" y="2733543"/>
            <a:ext cx="3161122"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Identify all missing data patterns in the dataset</a:t>
            </a:r>
            <a:endParaRPr lang="en-US" sz="1116" dirty="0"/>
          </a:p>
        </p:txBody>
      </p:sp>
      <p:sp>
        <p:nvSpPr>
          <p:cNvPr id="14" name="Shape 10">
            <a:extLst>
              <a:ext uri="{FF2B5EF4-FFF2-40B4-BE49-F238E27FC236}">
                <a16:creationId xmlns:a16="http://schemas.microsoft.com/office/drawing/2014/main" id="{2EF24BC3-6E66-6DA9-BD9E-E83F32DEC84C}"/>
              </a:ext>
            </a:extLst>
          </p:cNvPr>
          <p:cNvSpPr/>
          <p:nvPr/>
        </p:nvSpPr>
        <p:spPr>
          <a:xfrm>
            <a:off x="523875" y="3028951"/>
            <a:ext cx="228600" cy="228600"/>
          </a:xfrm>
          <a:prstGeom prst="ellipse">
            <a:avLst/>
          </a:prstGeom>
          <a:solidFill>
            <a:srgbClr val="3498DB"/>
          </a:solidFill>
          <a:ln/>
        </p:spPr>
      </p:sp>
      <p:sp>
        <p:nvSpPr>
          <p:cNvPr id="15" name="Text 11">
            <a:extLst>
              <a:ext uri="{FF2B5EF4-FFF2-40B4-BE49-F238E27FC236}">
                <a16:creationId xmlns:a16="http://schemas.microsoft.com/office/drawing/2014/main" id="{543781D1-1C56-5A84-F62A-86548B2CC331}"/>
              </a:ext>
            </a:extLst>
          </p:cNvPr>
          <p:cNvSpPr/>
          <p:nvPr/>
        </p:nvSpPr>
        <p:spPr>
          <a:xfrm>
            <a:off x="603710" y="306816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2</a:t>
            </a:r>
            <a:endParaRPr lang="en-US" sz="976" dirty="0"/>
          </a:p>
        </p:txBody>
      </p:sp>
      <p:sp>
        <p:nvSpPr>
          <p:cNvPr id="16" name="Text 12">
            <a:extLst>
              <a:ext uri="{FF2B5EF4-FFF2-40B4-BE49-F238E27FC236}">
                <a16:creationId xmlns:a16="http://schemas.microsoft.com/office/drawing/2014/main" id="{505AE1CE-6064-3313-FA08-C1A6D2F5B143}"/>
              </a:ext>
            </a:extLst>
          </p:cNvPr>
          <p:cNvSpPr/>
          <p:nvPr/>
        </p:nvSpPr>
        <p:spPr>
          <a:xfrm>
            <a:off x="847725" y="3057394"/>
            <a:ext cx="4324902"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Fit separate models for each pattern with sufficient observations</a:t>
            </a:r>
            <a:endParaRPr lang="en-US" sz="1116" dirty="0"/>
          </a:p>
        </p:txBody>
      </p:sp>
      <p:sp>
        <p:nvSpPr>
          <p:cNvPr id="17" name="Shape 13">
            <a:extLst>
              <a:ext uri="{FF2B5EF4-FFF2-40B4-BE49-F238E27FC236}">
                <a16:creationId xmlns:a16="http://schemas.microsoft.com/office/drawing/2014/main" id="{36BCC6EA-8A54-0980-6A90-590AB2186EDE}"/>
              </a:ext>
            </a:extLst>
          </p:cNvPr>
          <p:cNvSpPr/>
          <p:nvPr/>
        </p:nvSpPr>
        <p:spPr>
          <a:xfrm>
            <a:off x="523875" y="3352800"/>
            <a:ext cx="228600" cy="228600"/>
          </a:xfrm>
          <a:prstGeom prst="ellipse">
            <a:avLst/>
          </a:prstGeom>
          <a:solidFill>
            <a:srgbClr val="3498DB"/>
          </a:solidFill>
          <a:ln/>
        </p:spPr>
      </p:sp>
      <p:sp>
        <p:nvSpPr>
          <p:cNvPr id="18" name="Text 14">
            <a:extLst>
              <a:ext uri="{FF2B5EF4-FFF2-40B4-BE49-F238E27FC236}">
                <a16:creationId xmlns:a16="http://schemas.microsoft.com/office/drawing/2014/main" id="{890519A5-B314-6415-F12F-64B6FCA1D400}"/>
              </a:ext>
            </a:extLst>
          </p:cNvPr>
          <p:cNvSpPr/>
          <p:nvPr/>
        </p:nvSpPr>
        <p:spPr>
          <a:xfrm>
            <a:off x="603710" y="339201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3</a:t>
            </a:r>
            <a:endParaRPr lang="en-US" sz="976" dirty="0"/>
          </a:p>
        </p:txBody>
      </p:sp>
      <p:sp>
        <p:nvSpPr>
          <p:cNvPr id="19" name="Text 15">
            <a:extLst>
              <a:ext uri="{FF2B5EF4-FFF2-40B4-BE49-F238E27FC236}">
                <a16:creationId xmlns:a16="http://schemas.microsoft.com/office/drawing/2014/main" id="{6E4D0B69-4343-69D2-3F85-8A2C172F2356}"/>
              </a:ext>
            </a:extLst>
          </p:cNvPr>
          <p:cNvSpPr/>
          <p:nvPr/>
        </p:nvSpPr>
        <p:spPr>
          <a:xfrm>
            <a:off x="847725" y="3381243"/>
            <a:ext cx="4440318"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Introduce sensitivity parameters to quantify departures from MAR</a:t>
            </a:r>
            <a:endParaRPr lang="en-US" sz="1116" dirty="0"/>
          </a:p>
        </p:txBody>
      </p:sp>
      <p:sp>
        <p:nvSpPr>
          <p:cNvPr id="20" name="Shape 16">
            <a:extLst>
              <a:ext uri="{FF2B5EF4-FFF2-40B4-BE49-F238E27FC236}">
                <a16:creationId xmlns:a16="http://schemas.microsoft.com/office/drawing/2014/main" id="{8E402BA4-0D6B-2A80-1E2A-3A9252C6228B}"/>
              </a:ext>
            </a:extLst>
          </p:cNvPr>
          <p:cNvSpPr/>
          <p:nvPr/>
        </p:nvSpPr>
        <p:spPr>
          <a:xfrm>
            <a:off x="523875" y="3676651"/>
            <a:ext cx="228600" cy="228600"/>
          </a:xfrm>
          <a:prstGeom prst="ellipse">
            <a:avLst/>
          </a:prstGeom>
          <a:solidFill>
            <a:srgbClr val="3498DB"/>
          </a:solidFill>
          <a:ln/>
        </p:spPr>
      </p:sp>
      <p:sp>
        <p:nvSpPr>
          <p:cNvPr id="21" name="Text 17">
            <a:extLst>
              <a:ext uri="{FF2B5EF4-FFF2-40B4-BE49-F238E27FC236}">
                <a16:creationId xmlns:a16="http://schemas.microsoft.com/office/drawing/2014/main" id="{AFF7E0E2-0F78-10D1-DD55-9B8CDFA239C8}"/>
              </a:ext>
            </a:extLst>
          </p:cNvPr>
          <p:cNvSpPr/>
          <p:nvPr/>
        </p:nvSpPr>
        <p:spPr>
          <a:xfrm>
            <a:off x="603710" y="371586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4</a:t>
            </a:r>
            <a:endParaRPr lang="en-US" sz="976" dirty="0"/>
          </a:p>
        </p:txBody>
      </p:sp>
      <p:sp>
        <p:nvSpPr>
          <p:cNvPr id="22" name="Text 18">
            <a:extLst>
              <a:ext uri="{FF2B5EF4-FFF2-40B4-BE49-F238E27FC236}">
                <a16:creationId xmlns:a16="http://schemas.microsoft.com/office/drawing/2014/main" id="{4EFF3393-7AD0-E86B-3349-D9765D46AB06}"/>
              </a:ext>
            </a:extLst>
          </p:cNvPr>
          <p:cNvSpPr/>
          <p:nvPr/>
        </p:nvSpPr>
        <p:spPr>
          <a:xfrm>
            <a:off x="847726" y="3819394"/>
            <a:ext cx="4962525" cy="171714"/>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Perform sensitivity analysis across plausible values of these parameters</a:t>
            </a:r>
            <a:endParaRPr lang="en-US" sz="1116" dirty="0"/>
          </a:p>
        </p:txBody>
      </p:sp>
      <p:sp>
        <p:nvSpPr>
          <p:cNvPr id="23" name="Shape 19">
            <a:extLst>
              <a:ext uri="{FF2B5EF4-FFF2-40B4-BE49-F238E27FC236}">
                <a16:creationId xmlns:a16="http://schemas.microsoft.com/office/drawing/2014/main" id="{4AACC700-7824-5699-E65B-7F8F88D44A34}"/>
              </a:ext>
            </a:extLst>
          </p:cNvPr>
          <p:cNvSpPr/>
          <p:nvPr/>
        </p:nvSpPr>
        <p:spPr>
          <a:xfrm>
            <a:off x="523875" y="4229100"/>
            <a:ext cx="228600" cy="228600"/>
          </a:xfrm>
          <a:prstGeom prst="ellipse">
            <a:avLst/>
          </a:prstGeom>
          <a:solidFill>
            <a:srgbClr val="3498DB"/>
          </a:solidFill>
          <a:ln/>
        </p:spPr>
      </p:sp>
      <p:sp>
        <p:nvSpPr>
          <p:cNvPr id="24" name="Text 20">
            <a:extLst>
              <a:ext uri="{FF2B5EF4-FFF2-40B4-BE49-F238E27FC236}">
                <a16:creationId xmlns:a16="http://schemas.microsoft.com/office/drawing/2014/main" id="{A9885A93-6992-489B-814A-3CF5CB7A2B91}"/>
              </a:ext>
            </a:extLst>
          </p:cNvPr>
          <p:cNvSpPr/>
          <p:nvPr/>
        </p:nvSpPr>
        <p:spPr>
          <a:xfrm>
            <a:off x="603710" y="4268316"/>
            <a:ext cx="68929" cy="150169"/>
          </a:xfrm>
          <a:prstGeom prst="rect">
            <a:avLst/>
          </a:prstGeom>
          <a:noFill/>
          <a:ln/>
        </p:spPr>
        <p:txBody>
          <a:bodyPr wrap="none" lIns="0" tIns="0" rIns="0" bIns="0" rtlCol="0" anchor="ctr">
            <a:spAutoFit/>
          </a:bodyPr>
          <a:lstStyle/>
          <a:p>
            <a:pPr algn="ctr"/>
            <a:r>
              <a:rPr lang="en-US" sz="976" dirty="0">
                <a:solidFill>
                  <a:srgbClr val="ECF0F1"/>
                </a:solidFill>
                <a:latin typeface="Noto Sans" pitchFamily="34" charset="0"/>
                <a:ea typeface="Noto Sans" pitchFamily="34" charset="-122"/>
                <a:cs typeface="Noto Sans" pitchFamily="34" charset="-120"/>
              </a:rPr>
              <a:t>5</a:t>
            </a:r>
            <a:endParaRPr lang="en-US" sz="976" dirty="0"/>
          </a:p>
        </p:txBody>
      </p:sp>
      <p:sp>
        <p:nvSpPr>
          <p:cNvPr id="25" name="Text 21">
            <a:extLst>
              <a:ext uri="{FF2B5EF4-FFF2-40B4-BE49-F238E27FC236}">
                <a16:creationId xmlns:a16="http://schemas.microsoft.com/office/drawing/2014/main" id="{BDB8B284-4120-5984-1117-278B2E664B1C}"/>
              </a:ext>
            </a:extLst>
          </p:cNvPr>
          <p:cNvSpPr/>
          <p:nvPr/>
        </p:nvSpPr>
        <p:spPr>
          <a:xfrm>
            <a:off x="847726" y="4285986"/>
            <a:ext cx="4962525"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Compare results to MAR-based analyses to assess impact of MNAR assumptions</a:t>
            </a:r>
            <a:endParaRPr lang="en-US" sz="1116" dirty="0"/>
          </a:p>
        </p:txBody>
      </p:sp>
      <p:pic>
        <p:nvPicPr>
          <p:cNvPr id="26" name="Image 2" descr="preencoded.png">
            <a:extLst>
              <a:ext uri="{FF2B5EF4-FFF2-40B4-BE49-F238E27FC236}">
                <a16:creationId xmlns:a16="http://schemas.microsoft.com/office/drawing/2014/main" id="{16A46CAE-C623-CC4A-5183-00A307533B3F}"/>
              </a:ext>
            </a:extLst>
          </p:cNvPr>
          <p:cNvPicPr>
            <a:picLocks noChangeAspect="1"/>
          </p:cNvPicPr>
          <p:nvPr/>
        </p:nvPicPr>
        <p:blipFill>
          <a:blip r:embed="rId5"/>
          <a:stretch>
            <a:fillRect/>
          </a:stretch>
        </p:blipFill>
        <p:spPr>
          <a:xfrm>
            <a:off x="381001" y="5086351"/>
            <a:ext cx="190500" cy="190500"/>
          </a:xfrm>
          <a:prstGeom prst="rect">
            <a:avLst/>
          </a:prstGeom>
        </p:spPr>
      </p:pic>
      <p:sp>
        <p:nvSpPr>
          <p:cNvPr id="27" name="Text 22">
            <a:extLst>
              <a:ext uri="{FF2B5EF4-FFF2-40B4-BE49-F238E27FC236}">
                <a16:creationId xmlns:a16="http://schemas.microsoft.com/office/drawing/2014/main" id="{34AF1D0F-62D7-41EB-D718-8E2F33703FAC}"/>
              </a:ext>
            </a:extLst>
          </p:cNvPr>
          <p:cNvSpPr/>
          <p:nvPr/>
        </p:nvSpPr>
        <p:spPr>
          <a:xfrm>
            <a:off x="666751" y="5073072"/>
            <a:ext cx="230031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Identification Challenges:</a:t>
            </a:r>
            <a:endParaRPr lang="en-US" sz="1395" dirty="0"/>
          </a:p>
        </p:txBody>
      </p:sp>
      <p:sp>
        <p:nvSpPr>
          <p:cNvPr id="28" name="Text 23">
            <a:extLst>
              <a:ext uri="{FF2B5EF4-FFF2-40B4-BE49-F238E27FC236}">
                <a16:creationId xmlns:a16="http://schemas.microsoft.com/office/drawing/2014/main" id="{D215C735-7253-084C-C6C3-ACBA9161A8E3}"/>
              </a:ext>
            </a:extLst>
          </p:cNvPr>
          <p:cNvSpPr/>
          <p:nvPr/>
        </p:nvSpPr>
        <p:spPr>
          <a:xfrm>
            <a:off x="3049154" y="5073072"/>
            <a:ext cx="204382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Requires constraints or </a:t>
            </a:r>
            <a:endParaRPr lang="en-US" sz="1395" dirty="0"/>
          </a:p>
        </p:txBody>
      </p:sp>
      <p:sp>
        <p:nvSpPr>
          <p:cNvPr id="29" name="Text 24">
            <a:extLst>
              <a:ext uri="{FF2B5EF4-FFF2-40B4-BE49-F238E27FC236}">
                <a16:creationId xmlns:a16="http://schemas.microsoft.com/office/drawing/2014/main" id="{1A9BDB00-7F47-1840-3CB2-96A503D02FDD}"/>
              </a:ext>
            </a:extLst>
          </p:cNvPr>
          <p:cNvSpPr/>
          <p:nvPr/>
        </p:nvSpPr>
        <p:spPr>
          <a:xfrm>
            <a:off x="666751" y="5358823"/>
            <a:ext cx="475450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informative priors to identify unidentified parameters in </a:t>
            </a:r>
            <a:endParaRPr lang="en-US" sz="1395" dirty="0"/>
          </a:p>
        </p:txBody>
      </p:sp>
      <p:sp>
        <p:nvSpPr>
          <p:cNvPr id="30" name="Text 25">
            <a:extLst>
              <a:ext uri="{FF2B5EF4-FFF2-40B4-BE49-F238E27FC236}">
                <a16:creationId xmlns:a16="http://schemas.microsoft.com/office/drawing/2014/main" id="{085CE4ED-D382-F094-B348-D1BCA6765FA8}"/>
              </a:ext>
            </a:extLst>
          </p:cNvPr>
          <p:cNvSpPr/>
          <p:nvPr/>
        </p:nvSpPr>
        <p:spPr>
          <a:xfrm>
            <a:off x="666751" y="5644572"/>
            <a:ext cx="90409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the model.</a:t>
            </a:r>
            <a:endParaRPr lang="en-US" sz="1395" dirty="0"/>
          </a:p>
        </p:txBody>
      </p:sp>
      <p:pic>
        <p:nvPicPr>
          <p:cNvPr id="31" name="Image 3" descr="preencoded.png">
            <a:extLst>
              <a:ext uri="{FF2B5EF4-FFF2-40B4-BE49-F238E27FC236}">
                <a16:creationId xmlns:a16="http://schemas.microsoft.com/office/drawing/2014/main" id="{978314E9-24B8-7386-CF06-9634D0DC58FE}"/>
              </a:ext>
            </a:extLst>
          </p:cNvPr>
          <p:cNvPicPr>
            <a:picLocks noChangeAspect="1"/>
          </p:cNvPicPr>
          <p:nvPr/>
        </p:nvPicPr>
        <p:blipFill>
          <a:blip r:embed="rId6"/>
          <a:stretch>
            <a:fillRect/>
          </a:stretch>
        </p:blipFill>
        <p:spPr>
          <a:xfrm>
            <a:off x="6238875" y="1228726"/>
            <a:ext cx="190500" cy="190500"/>
          </a:xfrm>
          <a:prstGeom prst="rect">
            <a:avLst/>
          </a:prstGeom>
        </p:spPr>
      </p:pic>
      <p:sp>
        <p:nvSpPr>
          <p:cNvPr id="32" name="Text 26">
            <a:extLst>
              <a:ext uri="{FF2B5EF4-FFF2-40B4-BE49-F238E27FC236}">
                <a16:creationId xmlns:a16="http://schemas.microsoft.com/office/drawing/2014/main" id="{DCB9DE53-C6B8-BA15-476A-555128D1D683}"/>
              </a:ext>
            </a:extLst>
          </p:cNvPr>
          <p:cNvSpPr/>
          <p:nvPr/>
        </p:nvSpPr>
        <p:spPr>
          <a:xfrm>
            <a:off x="6524626" y="1215448"/>
            <a:ext cx="176650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Sensitivity Analysis:</a:t>
            </a:r>
            <a:endParaRPr lang="en-US" sz="1395" dirty="0"/>
          </a:p>
        </p:txBody>
      </p:sp>
      <p:sp>
        <p:nvSpPr>
          <p:cNvPr id="33" name="Text 27">
            <a:extLst>
              <a:ext uri="{FF2B5EF4-FFF2-40B4-BE49-F238E27FC236}">
                <a16:creationId xmlns:a16="http://schemas.microsoft.com/office/drawing/2014/main" id="{ADF8D2F4-009E-22A6-23EC-DF62D79046AC}"/>
              </a:ext>
            </a:extLst>
          </p:cNvPr>
          <p:cNvSpPr/>
          <p:nvPr/>
        </p:nvSpPr>
        <p:spPr>
          <a:xfrm>
            <a:off x="8347733" y="1215448"/>
            <a:ext cx="314348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Critical component of MNAR pattern </a:t>
            </a:r>
            <a:endParaRPr lang="en-US" sz="1395" dirty="0"/>
          </a:p>
        </p:txBody>
      </p:sp>
      <p:sp>
        <p:nvSpPr>
          <p:cNvPr id="34" name="Text 28">
            <a:extLst>
              <a:ext uri="{FF2B5EF4-FFF2-40B4-BE49-F238E27FC236}">
                <a16:creationId xmlns:a16="http://schemas.microsoft.com/office/drawing/2014/main" id="{2095B9C5-E814-16FF-8425-406E6C3217AE}"/>
              </a:ext>
            </a:extLst>
          </p:cNvPr>
          <p:cNvSpPr/>
          <p:nvPr/>
        </p:nvSpPr>
        <p:spPr>
          <a:xfrm>
            <a:off x="6524626" y="1501198"/>
            <a:ext cx="459100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mixture modeling to assess robustness of conclusions.</a:t>
            </a:r>
            <a:endParaRPr lang="en-US" sz="1395" dirty="0"/>
          </a:p>
        </p:txBody>
      </p:sp>
      <p:pic>
        <p:nvPicPr>
          <p:cNvPr id="35" name="Image 4" descr="preencoded.png">
            <a:extLst>
              <a:ext uri="{FF2B5EF4-FFF2-40B4-BE49-F238E27FC236}">
                <a16:creationId xmlns:a16="http://schemas.microsoft.com/office/drawing/2014/main" id="{44861748-F78B-E6FB-C15C-3D324BE9938D}"/>
              </a:ext>
            </a:extLst>
          </p:cNvPr>
          <p:cNvPicPr>
            <a:picLocks noChangeAspect="1"/>
          </p:cNvPicPr>
          <p:nvPr/>
        </p:nvPicPr>
        <p:blipFill>
          <a:blip r:embed="rId7"/>
          <a:stretch>
            <a:fillRect/>
          </a:stretch>
        </p:blipFill>
        <p:spPr>
          <a:xfrm>
            <a:off x="6238875" y="1895475"/>
            <a:ext cx="5572125" cy="2857500"/>
          </a:xfrm>
          <a:prstGeom prst="rect">
            <a:avLst/>
          </a:prstGeom>
        </p:spPr>
      </p:pic>
      <p:pic>
        <p:nvPicPr>
          <p:cNvPr id="36" name="Image 5" descr="preencoded.png">
            <a:extLst>
              <a:ext uri="{FF2B5EF4-FFF2-40B4-BE49-F238E27FC236}">
                <a16:creationId xmlns:a16="http://schemas.microsoft.com/office/drawing/2014/main" id="{9E23AA13-A643-1CBF-48F6-3F46708217A3}"/>
              </a:ext>
            </a:extLst>
          </p:cNvPr>
          <p:cNvPicPr>
            <a:picLocks noChangeAspect="1"/>
          </p:cNvPicPr>
          <p:nvPr/>
        </p:nvPicPr>
        <p:blipFill>
          <a:blip r:embed="rId8"/>
          <a:stretch>
            <a:fillRect/>
          </a:stretch>
        </p:blipFill>
        <p:spPr>
          <a:xfrm>
            <a:off x="6238875" y="4914901"/>
            <a:ext cx="238125" cy="190500"/>
          </a:xfrm>
          <a:prstGeom prst="rect">
            <a:avLst/>
          </a:prstGeom>
        </p:spPr>
      </p:pic>
      <p:sp>
        <p:nvSpPr>
          <p:cNvPr id="37" name="Text 29">
            <a:extLst>
              <a:ext uri="{FF2B5EF4-FFF2-40B4-BE49-F238E27FC236}">
                <a16:creationId xmlns:a16="http://schemas.microsoft.com/office/drawing/2014/main" id="{E69CBAF1-2B20-223E-4ADF-3EC8461DAF8A}"/>
              </a:ext>
            </a:extLst>
          </p:cNvPr>
          <p:cNvSpPr/>
          <p:nvPr/>
        </p:nvSpPr>
        <p:spPr>
          <a:xfrm>
            <a:off x="6572251" y="4901623"/>
            <a:ext cx="2369238"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Software Implementation:</a:t>
            </a:r>
            <a:endParaRPr lang="en-US" sz="1395" dirty="0"/>
          </a:p>
        </p:txBody>
      </p:sp>
      <p:sp>
        <p:nvSpPr>
          <p:cNvPr id="38" name="Text 30">
            <a:extLst>
              <a:ext uri="{FF2B5EF4-FFF2-40B4-BE49-F238E27FC236}">
                <a16:creationId xmlns:a16="http://schemas.microsoft.com/office/drawing/2014/main" id="{D9AF13F7-678E-665F-62B2-CCE1ABF8509B}"/>
              </a:ext>
            </a:extLst>
          </p:cNvPr>
          <p:cNvSpPr/>
          <p:nvPr/>
        </p:nvSpPr>
        <p:spPr>
          <a:xfrm>
            <a:off x="9021328" y="4901623"/>
            <a:ext cx="205184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Can be implemented in </a:t>
            </a:r>
            <a:endParaRPr lang="en-US" sz="1395" dirty="0"/>
          </a:p>
        </p:txBody>
      </p:sp>
      <p:sp>
        <p:nvSpPr>
          <p:cNvPr id="39" name="Text 31">
            <a:extLst>
              <a:ext uri="{FF2B5EF4-FFF2-40B4-BE49-F238E27FC236}">
                <a16:creationId xmlns:a16="http://schemas.microsoft.com/office/drawing/2014/main" id="{F2300085-8508-E609-C367-2897758659AA}"/>
              </a:ext>
            </a:extLst>
          </p:cNvPr>
          <p:cNvSpPr/>
          <p:nvPr/>
        </p:nvSpPr>
        <p:spPr>
          <a:xfrm>
            <a:off x="6572252" y="5187372"/>
            <a:ext cx="496930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specialized packages like SAS PROC MI, R packages (mitml, </a:t>
            </a:r>
            <a:endParaRPr lang="en-US" sz="1395" dirty="0"/>
          </a:p>
        </p:txBody>
      </p:sp>
      <p:sp>
        <p:nvSpPr>
          <p:cNvPr id="40" name="Text 32">
            <a:extLst>
              <a:ext uri="{FF2B5EF4-FFF2-40B4-BE49-F238E27FC236}">
                <a16:creationId xmlns:a16="http://schemas.microsoft.com/office/drawing/2014/main" id="{337245C2-86F2-853A-0297-A5208DD1CCE6}"/>
              </a:ext>
            </a:extLst>
          </p:cNvPr>
          <p:cNvSpPr/>
          <p:nvPr/>
        </p:nvSpPr>
        <p:spPr>
          <a:xfrm>
            <a:off x="6572251" y="5473123"/>
            <a:ext cx="339355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mice), or Bayesian software (JAGS, Stan).</a:t>
            </a:r>
            <a:endParaRPr lang="en-US" sz="1395" dirty="0"/>
          </a:p>
        </p:txBody>
      </p:sp>
      <p:pic>
        <p:nvPicPr>
          <p:cNvPr id="41" name="Image 6" descr="preencoded.png">
            <a:extLst>
              <a:ext uri="{FF2B5EF4-FFF2-40B4-BE49-F238E27FC236}">
                <a16:creationId xmlns:a16="http://schemas.microsoft.com/office/drawing/2014/main" id="{DCCC4F9F-5B64-3B27-1889-DC18446D4743}"/>
              </a:ext>
            </a:extLst>
          </p:cNvPr>
          <p:cNvPicPr>
            <a:picLocks noChangeAspect="1"/>
          </p:cNvPicPr>
          <p:nvPr/>
        </p:nvPicPr>
        <p:blipFill>
          <a:blip r:embed="rId9"/>
          <a:stretch>
            <a:fillRect/>
          </a:stretch>
        </p:blipFill>
        <p:spPr>
          <a:xfrm>
            <a:off x="6238875" y="5915026"/>
            <a:ext cx="238125" cy="190500"/>
          </a:xfrm>
          <a:prstGeom prst="rect">
            <a:avLst/>
          </a:prstGeom>
        </p:spPr>
      </p:pic>
      <p:sp>
        <p:nvSpPr>
          <p:cNvPr id="42" name="Text 33">
            <a:extLst>
              <a:ext uri="{FF2B5EF4-FFF2-40B4-BE49-F238E27FC236}">
                <a16:creationId xmlns:a16="http://schemas.microsoft.com/office/drawing/2014/main" id="{07DE6713-CE1E-C048-9DD9-502AEB27F703}"/>
              </a:ext>
            </a:extLst>
          </p:cNvPr>
          <p:cNvSpPr/>
          <p:nvPr/>
        </p:nvSpPr>
        <p:spPr>
          <a:xfrm>
            <a:off x="6572251" y="5901748"/>
            <a:ext cx="222176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Practical Considerations:</a:t>
            </a:r>
            <a:endParaRPr lang="en-US" sz="1395" dirty="0"/>
          </a:p>
        </p:txBody>
      </p:sp>
      <p:sp>
        <p:nvSpPr>
          <p:cNvPr id="43" name="Text 34">
            <a:extLst>
              <a:ext uri="{FF2B5EF4-FFF2-40B4-BE49-F238E27FC236}">
                <a16:creationId xmlns:a16="http://schemas.microsoft.com/office/drawing/2014/main" id="{44AE5A81-B2A4-3062-551A-AC8DDCAD0A90}"/>
              </a:ext>
            </a:extLst>
          </p:cNvPr>
          <p:cNvSpPr/>
          <p:nvPr/>
        </p:nvSpPr>
        <p:spPr>
          <a:xfrm>
            <a:off x="8868928" y="5901748"/>
            <a:ext cx="230031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Balance model complexity </a:t>
            </a:r>
            <a:endParaRPr lang="en-US" sz="1395" dirty="0"/>
          </a:p>
        </p:txBody>
      </p:sp>
      <p:sp>
        <p:nvSpPr>
          <p:cNvPr id="44" name="Text 35">
            <a:extLst>
              <a:ext uri="{FF2B5EF4-FFF2-40B4-BE49-F238E27FC236}">
                <a16:creationId xmlns:a16="http://schemas.microsoft.com/office/drawing/2014/main" id="{6D0ADAC1-37E4-0C96-28F6-AFD291165F5B}"/>
              </a:ext>
            </a:extLst>
          </p:cNvPr>
          <p:cNvSpPr/>
          <p:nvPr/>
        </p:nvSpPr>
        <p:spPr>
          <a:xfrm>
            <a:off x="6572251" y="6187498"/>
            <a:ext cx="443551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against available data; simpler models may be more </a:t>
            </a:r>
            <a:endParaRPr lang="en-US" sz="1395" dirty="0"/>
          </a:p>
        </p:txBody>
      </p:sp>
      <p:sp>
        <p:nvSpPr>
          <p:cNvPr id="45" name="Text 36">
            <a:extLst>
              <a:ext uri="{FF2B5EF4-FFF2-40B4-BE49-F238E27FC236}">
                <a16:creationId xmlns:a16="http://schemas.microsoft.com/office/drawing/2014/main" id="{0CE404E3-1FE8-94CC-18E9-995199EBD9BA}"/>
              </a:ext>
            </a:extLst>
          </p:cNvPr>
          <p:cNvSpPr/>
          <p:nvPr/>
        </p:nvSpPr>
        <p:spPr>
          <a:xfrm>
            <a:off x="6572251" y="6473248"/>
            <a:ext cx="269785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stable with limited sample sizes.</a:t>
            </a:r>
            <a:endParaRPr lang="en-US" sz="1395" dirty="0"/>
          </a:p>
        </p:txBody>
      </p:sp>
    </p:spTree>
    <p:extLst>
      <p:ext uri="{BB962C8B-B14F-4D97-AF65-F5344CB8AC3E}">
        <p14:creationId xmlns:p14="http://schemas.microsoft.com/office/powerpoint/2010/main" val="1320368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FF46F-9922-F70D-C6B6-808D2B1198E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41A65D4-5A8D-F958-77C6-A220A6EDC544}"/>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84B04D46-0107-ADF0-AB8E-361EBEE1ACDC}"/>
              </a:ext>
            </a:extLst>
          </p:cNvPr>
          <p:cNvSpPr/>
          <p:nvPr/>
        </p:nvSpPr>
        <p:spPr>
          <a:xfrm>
            <a:off x="381000" y="430297"/>
            <a:ext cx="396903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Pattern mixture model</a:t>
            </a:r>
            <a:endParaRPr lang="en-US" sz="2700" dirty="0"/>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BB1C70DA-533F-183D-14B1-4232B75769F2}"/>
                  </a:ext>
                </a:extLst>
              </p:cNvPr>
              <p:cNvSpPr txBox="1"/>
              <p:nvPr/>
            </p:nvSpPr>
            <p:spPr>
              <a:xfrm>
                <a:off x="927463" y="1528354"/>
                <a:ext cx="7034298" cy="5078313"/>
              </a:xfrm>
              <a:prstGeom prst="rect">
                <a:avLst/>
              </a:prstGeom>
              <a:noFill/>
            </p:spPr>
            <p:txBody>
              <a:bodyPr wrap="none" rtlCol="0">
                <a:spAutoFit/>
              </a:bodyPr>
              <a:lstStyle/>
              <a:p>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Step 1 — Data and Missingness Mechanism</a:t>
                </a:r>
              </a:p>
              <a:p>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Created a dataset </a:t>
                </a:r>
                <a:r>
                  <a:rPr lang="en-IN" dirty="0" err="1">
                    <a:solidFill>
                      <a:schemeClr val="bg1"/>
                    </a:solidFill>
                    <a:latin typeface="Noto Sans" panose="020B0502040504020204" pitchFamily="34" charset="0"/>
                    <a:ea typeface="Noto Sans" panose="020B0502040504020204" pitchFamily="34" charset="0"/>
                    <a:cs typeface="Noto Sans" panose="020B0502040504020204" pitchFamily="34" charset="0"/>
                  </a:rPr>
                  <a:t>df_complete</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with:</a:t>
                </a:r>
              </a:p>
              <a:p>
                <a:endPar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Continuous:</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age, income, </a:t>
                </a:r>
                <a:r>
                  <a:rPr lang="en-IN" dirty="0" err="1">
                    <a:solidFill>
                      <a:schemeClr val="bg1"/>
                    </a:solidFill>
                    <a:latin typeface="Noto Sans" panose="020B0502040504020204" pitchFamily="34" charset="0"/>
                    <a:ea typeface="Noto Sans" panose="020B0502040504020204" pitchFamily="34" charset="0"/>
                    <a:cs typeface="Noto Sans" panose="020B0502040504020204" pitchFamily="34" charset="0"/>
                  </a:rPr>
                  <a:t>education_years</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a:t>
                </a:r>
                <a:r>
                  <a:rPr lang="en-IN" dirty="0" err="1">
                    <a:solidFill>
                      <a:schemeClr val="bg1"/>
                    </a:solidFill>
                    <a:latin typeface="Noto Sans" panose="020B0502040504020204" pitchFamily="34" charset="0"/>
                    <a:ea typeface="Noto Sans" panose="020B0502040504020204" pitchFamily="34" charset="0"/>
                    <a:cs typeface="Noto Sans" panose="020B0502040504020204" pitchFamily="34" charset="0"/>
                  </a:rPr>
                  <a:t>health_score</a:t>
                </a:r>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endPar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Categorical:</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gender, city</a:t>
                </a:r>
              </a:p>
              <a:p>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Then we created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MNAR missingness</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a:t>
                </a:r>
              </a:p>
              <a:p>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For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income</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high earners are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more likely to NOT report</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it</a:t>
                </a:r>
                <a:b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b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Missingness depends on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high unobserved income values</a:t>
                </a:r>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For </a:t>
                </a:r>
                <a:r>
                  <a:rPr lang="en-IN" b="1" dirty="0" err="1">
                    <a:solidFill>
                      <a:schemeClr val="bg1"/>
                    </a:solidFill>
                    <a:latin typeface="Noto Sans" panose="020B0502040504020204" pitchFamily="34" charset="0"/>
                    <a:ea typeface="Noto Sans" panose="020B0502040504020204" pitchFamily="34" charset="0"/>
                    <a:cs typeface="Noto Sans" panose="020B0502040504020204" pitchFamily="34" charset="0"/>
                  </a:rPr>
                  <a:t>health_score</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low scorers are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more likely to NOT report</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it</a:t>
                </a:r>
                <a:b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b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Missingness depends on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low unobserved health values</a:t>
                </a:r>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a:p>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This is </a:t>
                </a:r>
                <a:r>
                  <a:rPr lang="en-IN" b="1" dirty="0">
                    <a:solidFill>
                      <a:schemeClr val="bg1"/>
                    </a:solidFill>
                    <a:latin typeface="Noto Sans" panose="020B0502040504020204" pitchFamily="34" charset="0"/>
                    <a:ea typeface="Noto Sans" panose="020B0502040504020204" pitchFamily="34" charset="0"/>
                    <a:cs typeface="Noto Sans" panose="020B0502040504020204" pitchFamily="34" charset="0"/>
                  </a:rPr>
                  <a:t>Missing Not At Random (MNAR)</a:t>
                </a: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 because:</a:t>
                </a:r>
              </a:p>
              <a:p>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The probability of being missing depends on the value itself.</a:t>
                </a:r>
                <a:b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br>
                <a14:m>
                  <m:oMath xmlns:m="http://schemas.openxmlformats.org/officeDocument/2006/math">
                    <m:r>
                      <a:rPr lang="en-IN" i="1">
                        <a:solidFill>
                          <a:schemeClr val="bg1"/>
                        </a:solidFill>
                        <a:latin typeface="Cambria Math" panose="02040503050406030204" pitchFamily="18" charset="0"/>
                      </a:rPr>
                      <m:t>𝑃</m:t>
                    </m:r>
                    <m:d>
                      <m:dPr>
                        <m:ctrlPr>
                          <a:rPr lang="ar-AE" i="1">
                            <a:solidFill>
                              <a:schemeClr val="bg1"/>
                            </a:solidFill>
                            <a:latin typeface="Cambria Math" panose="02040503050406030204" pitchFamily="18" charset="0"/>
                          </a:rPr>
                        </m:ctrlPr>
                      </m:dPr>
                      <m:e>
                        <m:r>
                          <a:rPr lang="ar-AE" i="1">
                            <a:solidFill>
                              <a:schemeClr val="bg1"/>
                            </a:solidFill>
                            <a:latin typeface="Cambria Math" panose="02040503050406030204" pitchFamily="18" charset="0"/>
                          </a:rPr>
                          <m:t>𝑅</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0</m:t>
                        </m:r>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𝑌</m:t>
                        </m:r>
                      </m:e>
                    </m:d>
                  </m:oMath>
                </a14:m>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depends directly on </a:t>
                </a:r>
                <a14:m>
                  <m:oMath xmlns:m="http://schemas.openxmlformats.org/officeDocument/2006/math">
                    <m:r>
                      <a:rPr lang="en-IN" i="1">
                        <a:solidFill>
                          <a:schemeClr val="bg1"/>
                        </a:solidFill>
                        <a:latin typeface="Cambria Math" panose="02040503050406030204" pitchFamily="18" charset="0"/>
                      </a:rPr>
                      <m:t>𝑌</m:t>
                    </m:r>
                  </m:oMath>
                </a14:m>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a:t>
                </a:r>
              </a:p>
              <a:p>
                <a:endPar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endParaRPr>
              </a:p>
            </p:txBody>
          </p:sp>
        </mc:Choice>
        <mc:Fallback>
          <p:sp>
            <p:nvSpPr>
              <p:cNvPr id="34" name="TextBox 33">
                <a:extLst>
                  <a:ext uri="{FF2B5EF4-FFF2-40B4-BE49-F238E27FC236}">
                    <a16:creationId xmlns:a16="http://schemas.microsoft.com/office/drawing/2014/main" id="{BB1C70DA-533F-183D-14B1-4232B75769F2}"/>
                  </a:ext>
                </a:extLst>
              </p:cNvPr>
              <p:cNvSpPr txBox="1">
                <a:spLocks noRot="1" noChangeAspect="1" noMove="1" noResize="1" noEditPoints="1" noAdjustHandles="1" noChangeArrowheads="1" noChangeShapeType="1" noTextEdit="1"/>
              </p:cNvSpPr>
              <p:nvPr/>
            </p:nvSpPr>
            <p:spPr>
              <a:xfrm>
                <a:off x="927463" y="1528354"/>
                <a:ext cx="7034298" cy="5078313"/>
              </a:xfrm>
              <a:prstGeom prst="rect">
                <a:avLst/>
              </a:prstGeom>
              <a:blipFill>
                <a:blip r:embed="rId4"/>
                <a:stretch>
                  <a:fillRect l="-693" t="-720"/>
                </a:stretch>
              </a:blipFill>
            </p:spPr>
            <p:txBody>
              <a:bodyPr/>
              <a:lstStyle/>
              <a:p>
                <a:r>
                  <a:rPr lang="en-IN">
                    <a:noFill/>
                  </a:rPr>
                  <a:t> </a:t>
                </a:r>
              </a:p>
            </p:txBody>
          </p:sp>
        </mc:Fallback>
      </mc:AlternateContent>
    </p:spTree>
    <p:extLst>
      <p:ext uri="{BB962C8B-B14F-4D97-AF65-F5344CB8AC3E}">
        <p14:creationId xmlns:p14="http://schemas.microsoft.com/office/powerpoint/2010/main" val="356982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24B8-DE38-1BFF-7431-4B75F77CE08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F530534-0DE0-F3B7-61E1-EE60C4A6B737}"/>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F0AF0EC0-F259-7DBF-28A2-F8D24AA6D9D8}"/>
              </a:ext>
            </a:extLst>
          </p:cNvPr>
          <p:cNvSpPr/>
          <p:nvPr/>
        </p:nvSpPr>
        <p:spPr>
          <a:xfrm>
            <a:off x="381000" y="430297"/>
            <a:ext cx="396903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Pattern mixture model</a:t>
            </a:r>
            <a:endParaRPr lang="en-US" sz="2700" dirty="0"/>
          </a:p>
        </p:txBody>
      </p:sp>
      <p:graphicFrame>
        <p:nvGraphicFramePr>
          <p:cNvPr id="4" name="Table 3">
            <a:extLst>
              <a:ext uri="{FF2B5EF4-FFF2-40B4-BE49-F238E27FC236}">
                <a16:creationId xmlns:a16="http://schemas.microsoft.com/office/drawing/2014/main" id="{DFCDD1AE-7524-865D-82A9-FC0623E53926}"/>
              </a:ext>
            </a:extLst>
          </p:cNvPr>
          <p:cNvGraphicFramePr>
            <a:graphicFrameLocks noGrp="1"/>
          </p:cNvGraphicFramePr>
          <p:nvPr>
            <p:extLst>
              <p:ext uri="{D42A27DB-BD31-4B8C-83A1-F6EECF244321}">
                <p14:modId xmlns:p14="http://schemas.microsoft.com/office/powerpoint/2010/main" val="4126620060"/>
              </p:ext>
            </p:extLst>
          </p:nvPr>
        </p:nvGraphicFramePr>
        <p:xfrm>
          <a:off x="838200" y="4081981"/>
          <a:ext cx="10515600" cy="1828800"/>
        </p:xfrm>
        <a:graphic>
          <a:graphicData uri="http://schemas.openxmlformats.org/drawingml/2006/table">
            <a:tbl>
              <a:tblPr/>
              <a:tblGrid>
                <a:gridCol w="3505200">
                  <a:extLst>
                    <a:ext uri="{9D8B030D-6E8A-4147-A177-3AD203B41FA5}">
                      <a16:colId xmlns:a16="http://schemas.microsoft.com/office/drawing/2014/main" val="1808066352"/>
                    </a:ext>
                  </a:extLst>
                </a:gridCol>
                <a:gridCol w="3505200">
                  <a:extLst>
                    <a:ext uri="{9D8B030D-6E8A-4147-A177-3AD203B41FA5}">
                      <a16:colId xmlns:a16="http://schemas.microsoft.com/office/drawing/2014/main" val="1744078517"/>
                    </a:ext>
                  </a:extLst>
                </a:gridCol>
                <a:gridCol w="3505200">
                  <a:extLst>
                    <a:ext uri="{9D8B030D-6E8A-4147-A177-3AD203B41FA5}">
                      <a16:colId xmlns:a16="http://schemas.microsoft.com/office/drawing/2014/main" val="1032336104"/>
                    </a:ext>
                  </a:extLst>
                </a:gridCol>
              </a:tblGrid>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Pattern</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income missing?</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health_score missing?</a:t>
                      </a:r>
                    </a:p>
                  </a:txBody>
                  <a:tcPr anchor="ctr">
                    <a:lnL>
                      <a:noFill/>
                    </a:lnL>
                    <a:lnR>
                      <a:noFill/>
                    </a:lnR>
                    <a:lnT>
                      <a:noFill/>
                    </a:lnT>
                    <a:lnB>
                      <a:noFill/>
                    </a:lnB>
                    <a:noFill/>
                  </a:tcPr>
                </a:tc>
                <a:extLst>
                  <a:ext uri="{0D108BD9-81ED-4DB2-BD59-A6C34878D82A}">
                    <a16:rowId xmlns:a16="http://schemas.microsoft.com/office/drawing/2014/main" val="3082563068"/>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A</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extLst>
                  <a:ext uri="{0D108BD9-81ED-4DB2-BD59-A6C34878D82A}">
                    <a16:rowId xmlns:a16="http://schemas.microsoft.com/office/drawing/2014/main" val="2263556282"/>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B</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extLst>
                  <a:ext uri="{0D108BD9-81ED-4DB2-BD59-A6C34878D82A}">
                    <a16:rowId xmlns:a16="http://schemas.microsoft.com/office/drawing/2014/main" val="3196859586"/>
                  </a:ext>
                </a:extLst>
              </a:tr>
              <a:tr h="0">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C</a:t>
                      </a:r>
                    </a:p>
                  </a:txBody>
                  <a:tcPr anchor="ctr">
                    <a:lnL>
                      <a:noFill/>
                    </a:lnL>
                    <a:lnR>
                      <a:noFill/>
                    </a:lnR>
                    <a:lnT>
                      <a:noFill/>
                    </a:lnT>
                    <a:lnB>
                      <a:noFill/>
                    </a:lnB>
                    <a:noFill/>
                  </a:tcPr>
                </a:tc>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extLst>
                  <a:ext uri="{0D108BD9-81ED-4DB2-BD59-A6C34878D82A}">
                    <a16:rowId xmlns:a16="http://schemas.microsoft.com/office/drawing/2014/main" val="1692323954"/>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D</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extLst>
                  <a:ext uri="{0D108BD9-81ED-4DB2-BD59-A6C34878D82A}">
                    <a16:rowId xmlns:a16="http://schemas.microsoft.com/office/drawing/2014/main" val="2351216765"/>
                  </a:ext>
                </a:extLst>
              </a:tr>
            </a:tbl>
          </a:graphicData>
        </a:graphic>
      </p:graphicFrame>
      <p:sp>
        <p:nvSpPr>
          <p:cNvPr id="5" name="Rectangle 1">
            <a:extLst>
              <a:ext uri="{FF2B5EF4-FFF2-40B4-BE49-F238E27FC236}">
                <a16:creationId xmlns:a16="http://schemas.microsoft.com/office/drawing/2014/main" id="{D842521B-053F-C675-F535-59AFAA0EE540}"/>
              </a:ext>
            </a:extLst>
          </p:cNvPr>
          <p:cNvSpPr>
            <a:spLocks noChangeArrowheads="1"/>
          </p:cNvSpPr>
          <p:nvPr/>
        </p:nvSpPr>
        <p:spPr bwMode="auto">
          <a:xfrm>
            <a:off x="838200" y="1232703"/>
            <a:ext cx="9507731" cy="293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Instead of assuming MAR (which fails here),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PMMs </a:t>
            </a:r>
            <a:r>
              <a:rPr kumimoji="0" lang="en-US" altLang="en-US" sz="1800" b="1"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split the dataset by missingness pattern</a:t>
            </a: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 and </a:t>
            </a:r>
            <a:r>
              <a:rPr kumimoji="0" lang="en-US" altLang="en-US" sz="1800" b="1"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model each group separately</a:t>
            </a: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a:t>
            </a:r>
            <a:endParaRPr kumimoji="0" lang="en-US" altLang="en-US" sz="700" b="1"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In our data, the main patterns are: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A = complete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B = income missing only (high earners group)</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C = health missing only (low health group)</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rPr>
              <a:t>D = both missing (mixed group — rare here)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75444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CF3E2-3C0F-835B-80E7-AE026027CC3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6AE08CB-CA47-3E41-90A9-C8A8AC66326B}"/>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34B19539-D45B-8340-48FC-E3D34740B05A}"/>
              </a:ext>
            </a:extLst>
          </p:cNvPr>
          <p:cNvSpPr/>
          <p:nvPr/>
        </p:nvSpPr>
        <p:spPr>
          <a:xfrm>
            <a:off x="381000" y="430297"/>
            <a:ext cx="396903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Pattern mixture model</a:t>
            </a:r>
            <a:endParaRPr lang="en-US" sz="2700" dirty="0"/>
          </a:p>
        </p:txBody>
      </p:sp>
      <p:graphicFrame>
        <p:nvGraphicFramePr>
          <p:cNvPr id="4" name="Table 3">
            <a:extLst>
              <a:ext uri="{FF2B5EF4-FFF2-40B4-BE49-F238E27FC236}">
                <a16:creationId xmlns:a16="http://schemas.microsoft.com/office/drawing/2014/main" id="{CC056111-FC92-CD9E-0D8A-B9A2DE3508DB}"/>
              </a:ext>
            </a:extLst>
          </p:cNvPr>
          <p:cNvGraphicFramePr>
            <a:graphicFrameLocks noGrp="1"/>
          </p:cNvGraphicFramePr>
          <p:nvPr>
            <p:extLst>
              <p:ext uri="{D42A27DB-BD31-4B8C-83A1-F6EECF244321}">
                <p14:modId xmlns:p14="http://schemas.microsoft.com/office/powerpoint/2010/main" val="789191398"/>
              </p:ext>
            </p:extLst>
          </p:nvPr>
        </p:nvGraphicFramePr>
        <p:xfrm>
          <a:off x="838200" y="4591426"/>
          <a:ext cx="10515600" cy="1828800"/>
        </p:xfrm>
        <a:graphic>
          <a:graphicData uri="http://schemas.openxmlformats.org/drawingml/2006/table">
            <a:tbl>
              <a:tblPr/>
              <a:tblGrid>
                <a:gridCol w="3505200">
                  <a:extLst>
                    <a:ext uri="{9D8B030D-6E8A-4147-A177-3AD203B41FA5}">
                      <a16:colId xmlns:a16="http://schemas.microsoft.com/office/drawing/2014/main" val="1808066352"/>
                    </a:ext>
                  </a:extLst>
                </a:gridCol>
                <a:gridCol w="3505200">
                  <a:extLst>
                    <a:ext uri="{9D8B030D-6E8A-4147-A177-3AD203B41FA5}">
                      <a16:colId xmlns:a16="http://schemas.microsoft.com/office/drawing/2014/main" val="1744078517"/>
                    </a:ext>
                  </a:extLst>
                </a:gridCol>
                <a:gridCol w="3505200">
                  <a:extLst>
                    <a:ext uri="{9D8B030D-6E8A-4147-A177-3AD203B41FA5}">
                      <a16:colId xmlns:a16="http://schemas.microsoft.com/office/drawing/2014/main" val="1032336104"/>
                    </a:ext>
                  </a:extLst>
                </a:gridCol>
              </a:tblGrid>
              <a:tr h="0">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Pattern</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income missing?</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health_score missing?</a:t>
                      </a:r>
                    </a:p>
                  </a:txBody>
                  <a:tcPr anchor="ctr">
                    <a:lnL>
                      <a:noFill/>
                    </a:lnL>
                    <a:lnR>
                      <a:noFill/>
                    </a:lnR>
                    <a:lnT>
                      <a:noFill/>
                    </a:lnT>
                    <a:lnB>
                      <a:noFill/>
                    </a:lnB>
                    <a:noFill/>
                  </a:tcPr>
                </a:tc>
                <a:extLst>
                  <a:ext uri="{0D108BD9-81ED-4DB2-BD59-A6C34878D82A}">
                    <a16:rowId xmlns:a16="http://schemas.microsoft.com/office/drawing/2014/main" val="3082563068"/>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A</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extLst>
                  <a:ext uri="{0D108BD9-81ED-4DB2-BD59-A6C34878D82A}">
                    <a16:rowId xmlns:a16="http://schemas.microsoft.com/office/drawing/2014/main" val="2263556282"/>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B</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extLst>
                  <a:ext uri="{0D108BD9-81ED-4DB2-BD59-A6C34878D82A}">
                    <a16:rowId xmlns:a16="http://schemas.microsoft.com/office/drawing/2014/main" val="3196859586"/>
                  </a:ext>
                </a:extLst>
              </a:tr>
              <a:tr h="0">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C</a:t>
                      </a:r>
                    </a:p>
                  </a:txBody>
                  <a:tcPr anchor="ctr">
                    <a:lnL>
                      <a:noFill/>
                    </a:lnL>
                    <a:lnR>
                      <a:noFill/>
                    </a:lnR>
                    <a:lnT>
                      <a:noFill/>
                    </a:lnT>
                    <a:lnB>
                      <a:noFill/>
                    </a:lnB>
                    <a:noFill/>
                  </a:tcPr>
                </a:tc>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extLst>
                  <a:ext uri="{0D108BD9-81ED-4DB2-BD59-A6C34878D82A}">
                    <a16:rowId xmlns:a16="http://schemas.microsoft.com/office/drawing/2014/main" val="1692323954"/>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D</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extLst>
                  <a:ext uri="{0D108BD9-81ED-4DB2-BD59-A6C34878D82A}">
                    <a16:rowId xmlns:a16="http://schemas.microsoft.com/office/drawing/2014/main" val="2351216765"/>
                  </a:ext>
                </a:extLst>
              </a:tr>
            </a:tbl>
          </a:graphicData>
        </a:graphic>
      </p:graphicFrame>
      <mc:AlternateContent xmlns:mc="http://schemas.openxmlformats.org/markup-compatibility/2006">
        <mc:Choice xmlns:a14="http://schemas.microsoft.com/office/drawing/2010/main" Requires="a14">
          <p:sp>
            <p:nvSpPr>
              <p:cNvPr id="5" name="Rectangle 1">
                <a:extLst>
                  <a:ext uri="{FF2B5EF4-FFF2-40B4-BE49-F238E27FC236}">
                    <a16:creationId xmlns:a16="http://schemas.microsoft.com/office/drawing/2014/main" id="{FF58B97A-18A0-8E64-3AE4-7ACA770B3365}"/>
                  </a:ext>
                </a:extLst>
              </p:cNvPr>
              <p:cNvSpPr>
                <a:spLocks noChangeArrowheads="1"/>
              </p:cNvSpPr>
              <p:nvPr/>
            </p:nvSpPr>
            <p:spPr bwMode="auto">
              <a:xfrm>
                <a:off x="838200" y="771775"/>
                <a:ext cx="9995237" cy="386112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nSpc>
                    <a:spcPct val="150000"/>
                  </a:lnSpc>
                </a:pPr>
                <a:r>
                  <a:rPr lang="en-IN" dirty="0">
                    <a:solidFill>
                      <a:schemeClr val="bg1"/>
                    </a:solidFill>
                  </a:rPr>
                  <a:t>Let’s say among complete cases:</a:t>
                </a:r>
              </a:p>
              <a:p>
                <a:pPr>
                  <a:lnSpc>
                    <a:spcPct val="150000"/>
                  </a:lnSpc>
                </a:pPr>
                <a14:m>
                  <m:oMathPara xmlns:m="http://schemas.openxmlformats.org/officeDocument/2006/math">
                    <m:oMathParaPr>
                      <m:jc m:val="centerGroup"/>
                    </m:oMathParaPr>
                    <m:oMath xmlns:m="http://schemas.openxmlformats.org/officeDocument/2006/math">
                      <m:r>
                        <a:rPr lang="en-IN"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m:rPr>
                              <m:nor/>
                            </m:rPr>
                            <a:rPr lang="en-IN" i="1">
                              <a:solidFill>
                                <a:schemeClr val="bg1"/>
                              </a:solidFill>
                            </a:rPr>
                            <m:t>income</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𝑅</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𝐴</m:t>
                          </m:r>
                        </m:e>
                      </m:d>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60</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000</m:t>
                      </m:r>
                    </m:oMath>
                  </m:oMathPara>
                </a14:m>
                <a:endParaRPr lang="ar-AE" b="0" dirty="0">
                  <a:solidFill>
                    <a:schemeClr val="bg1"/>
                  </a:solidFill>
                </a:endParaRPr>
              </a:p>
              <a:p>
                <a:pPr>
                  <a:lnSpc>
                    <a:spcPct val="150000"/>
                  </a:lnSpc>
                </a:pPr>
                <a:r>
                  <a:rPr lang="en-IN" dirty="0">
                    <a:solidFill>
                      <a:schemeClr val="bg1"/>
                    </a:solidFill>
                  </a:rPr>
                  <a:t>But for group </a:t>
                </a:r>
                <a14:m>
                  <m:oMath xmlns:m="http://schemas.openxmlformats.org/officeDocument/2006/math">
                    <m:r>
                      <a:rPr lang="en-IN" i="1">
                        <a:solidFill>
                          <a:schemeClr val="bg1"/>
                        </a:solidFill>
                        <a:latin typeface="Cambria Math" panose="02040503050406030204" pitchFamily="18" charset="0"/>
                      </a:rPr>
                      <m:t>𝑅</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𝐵</m:t>
                    </m:r>
                  </m:oMath>
                </a14:m>
                <a:r>
                  <a:rPr lang="en-IN" dirty="0">
                    <a:solidFill>
                      <a:schemeClr val="bg1"/>
                    </a:solidFill>
                  </a:rPr>
                  <a:t>(missing income), we </a:t>
                </a:r>
                <a:r>
                  <a:rPr lang="en-IN" b="1" dirty="0">
                    <a:solidFill>
                      <a:schemeClr val="bg1"/>
                    </a:solidFill>
                  </a:rPr>
                  <a:t>assume</a:t>
                </a:r>
                <a:r>
                  <a:rPr lang="en-IN" dirty="0">
                    <a:solidFill>
                      <a:schemeClr val="bg1"/>
                    </a:solidFill>
                  </a:rPr>
                  <a:t> they are high earners. We might set:</a:t>
                </a:r>
              </a:p>
              <a:p>
                <a:pPr>
                  <a:lnSpc>
                    <a:spcPct val="150000"/>
                  </a:lnSpc>
                </a:pPr>
                <a14:m>
                  <m:oMathPara xmlns:m="http://schemas.openxmlformats.org/officeDocument/2006/math">
                    <m:oMathParaPr>
                      <m:jc m:val="centerGroup"/>
                    </m:oMathParaPr>
                    <m:oMath xmlns:m="http://schemas.openxmlformats.org/officeDocument/2006/math">
                      <m:r>
                        <a:rPr lang="en-IN"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m:rPr>
                              <m:nor/>
                            </m:rPr>
                            <a:rPr lang="en-IN" i="1">
                              <a:solidFill>
                                <a:schemeClr val="bg1"/>
                              </a:solidFill>
                            </a:rPr>
                            <m:t>income</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𝑅</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𝐵</m:t>
                          </m:r>
                        </m:e>
                      </m:d>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m:rPr>
                              <m:nor/>
                            </m:rPr>
                            <a:rPr lang="en-IN" i="1">
                              <a:solidFill>
                                <a:schemeClr val="bg1"/>
                              </a:solidFill>
                            </a:rPr>
                            <m:t>income</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𝑅</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𝐴</m:t>
                          </m:r>
                        </m:e>
                      </m:d>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i="1">
                              <a:solidFill>
                                <a:schemeClr val="bg1"/>
                              </a:solidFill>
                              <a:latin typeface="Cambria Math" panose="02040503050406030204" pitchFamily="18" charset="0"/>
                            </a:rPr>
                            <m:t>𝛿</m:t>
                          </m:r>
                        </m:e>
                        <m:sub>
                          <m:r>
                            <m:rPr>
                              <m:nor/>
                            </m:rPr>
                            <a:rPr lang="en-IN" i="1">
                              <a:solidFill>
                                <a:schemeClr val="bg1"/>
                              </a:solidFill>
                            </a:rPr>
                            <m:t>income</m:t>
                          </m:r>
                        </m:sub>
                      </m:sSub>
                    </m:oMath>
                  </m:oMathPara>
                </a14:m>
                <a:endParaRPr lang="ar-AE" b="0" dirty="0">
                  <a:solidFill>
                    <a:schemeClr val="bg1"/>
                  </a:solidFill>
                </a:endParaRPr>
              </a:p>
              <a:p>
                <a:pPr>
                  <a:lnSpc>
                    <a:spcPct val="150000"/>
                  </a:lnSpc>
                </a:pPr>
                <a:r>
                  <a:rPr lang="en-IN" dirty="0">
                    <a:solidFill>
                      <a:schemeClr val="bg1"/>
                    </a:solidFill>
                  </a:rPr>
                  <a:t>with </a:t>
                </a:r>
                <a14:m>
                  <m:oMath xmlns:m="http://schemas.openxmlformats.org/officeDocument/2006/math">
                    <m:sSub>
                      <m:sSubPr>
                        <m:ctrlPr>
                          <a:rPr lang="ar-AE" i="1">
                            <a:solidFill>
                              <a:schemeClr val="bg1"/>
                            </a:solidFill>
                            <a:latin typeface="Cambria Math" panose="02040503050406030204" pitchFamily="18" charset="0"/>
                          </a:rPr>
                        </m:ctrlPr>
                      </m:sSubPr>
                      <m:e>
                        <m:r>
                          <a:rPr lang="ar-AE" i="1">
                            <a:solidFill>
                              <a:schemeClr val="bg1"/>
                            </a:solidFill>
                            <a:latin typeface="Cambria Math" panose="02040503050406030204" pitchFamily="18" charset="0"/>
                          </a:rPr>
                          <m:t>𝛿</m:t>
                        </m:r>
                      </m:e>
                      <m:sub>
                        <m:r>
                          <m:rPr>
                            <m:nor/>
                          </m:rPr>
                          <a:rPr lang="en-IN" i="1">
                            <a:solidFill>
                              <a:schemeClr val="bg1"/>
                            </a:solidFill>
                          </a:rPr>
                          <m:t>income</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30</m:t>
                    </m:r>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00</m:t>
                    </m:r>
                    <m:r>
                      <a:rPr lang="en-US" b="0" i="0" smtClean="0">
                        <a:solidFill>
                          <a:schemeClr val="bg1"/>
                        </a:solidFill>
                        <a:latin typeface="Cambria Math" panose="02040503050406030204" pitchFamily="18" charset="0"/>
                      </a:rPr>
                      <m:t> (</m:t>
                    </m:r>
                  </m:oMath>
                </a14:m>
                <a:r>
                  <a:rPr lang="en-IN" dirty="0">
                    <a:solidFill>
                      <a:schemeClr val="bg1"/>
                    </a:solidFill>
                  </a:rPr>
                  <a:t>sensitivity parameter)</a:t>
                </a:r>
              </a:p>
              <a:p>
                <a:pPr>
                  <a:lnSpc>
                    <a:spcPct val="150000"/>
                  </a:lnSpc>
                </a:pPr>
                <a:r>
                  <a:rPr lang="en-IN" dirty="0">
                    <a:solidFill>
                      <a:schemeClr val="bg1"/>
                    </a:solidFill>
                  </a:rPr>
                  <a:t>Similarly for low-health group:</a:t>
                </a:r>
              </a:p>
              <a:p>
                <a:pPr>
                  <a:lnSpc>
                    <a:spcPct val="150000"/>
                  </a:lnSpc>
                </a:pPr>
                <a14:m>
                  <m:oMathPara xmlns:m="http://schemas.openxmlformats.org/officeDocument/2006/math">
                    <m:oMathParaPr>
                      <m:jc m:val="centerGroup"/>
                    </m:oMathParaPr>
                    <m:oMath xmlns:m="http://schemas.openxmlformats.org/officeDocument/2006/math">
                      <m:r>
                        <a:rPr lang="en-IN"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m:rPr>
                              <m:nor/>
                            </m:rPr>
                            <a:rPr lang="en-IN" i="1">
                              <a:solidFill>
                                <a:schemeClr val="bg1"/>
                              </a:solidFill>
                            </a:rPr>
                            <m:t>health</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𝑅</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𝐶</m:t>
                          </m:r>
                        </m:e>
                      </m:d>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m:rPr>
                              <m:nor/>
                            </m:rPr>
                            <a:rPr lang="en-IN" i="1">
                              <a:solidFill>
                                <a:schemeClr val="bg1"/>
                              </a:solidFill>
                            </a:rPr>
                            <m:t>health</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𝑅</m:t>
                          </m:r>
                          <m:r>
                            <a:rPr lang="en-IN">
                              <a:solidFill>
                                <a:schemeClr val="bg1"/>
                              </a:solidFill>
                              <a:latin typeface="Cambria Math" panose="02040503050406030204" pitchFamily="18" charset="0"/>
                            </a:rPr>
                            <m:t>=</m:t>
                          </m:r>
                          <m:r>
                            <a:rPr lang="en-IN" i="1">
                              <a:solidFill>
                                <a:schemeClr val="bg1"/>
                              </a:solidFill>
                              <a:latin typeface="Cambria Math" panose="02040503050406030204" pitchFamily="18" charset="0"/>
                            </a:rPr>
                            <m:t>𝐴</m:t>
                          </m:r>
                        </m:e>
                      </m:d>
                      <m:r>
                        <a:rPr lang="ar-AE">
                          <a:solidFill>
                            <a:schemeClr val="bg1"/>
                          </a:solidFill>
                          <a:latin typeface="Cambria Math" panose="02040503050406030204" pitchFamily="18" charset="0"/>
                        </a:rPr>
                        <m:t>−</m:t>
                      </m:r>
                      <m:sSub>
                        <m:sSubPr>
                          <m:ctrlPr>
                            <a:rPr lang="ar-AE" i="1">
                              <a:solidFill>
                                <a:schemeClr val="bg1"/>
                              </a:solidFill>
                              <a:latin typeface="Cambria Math" panose="02040503050406030204" pitchFamily="18" charset="0"/>
                            </a:rPr>
                          </m:ctrlPr>
                        </m:sSubPr>
                        <m:e>
                          <m:r>
                            <a:rPr lang="ar-AE" i="1">
                              <a:solidFill>
                                <a:schemeClr val="bg1"/>
                              </a:solidFill>
                              <a:latin typeface="Cambria Math" panose="02040503050406030204" pitchFamily="18" charset="0"/>
                            </a:rPr>
                            <m:t>𝛿</m:t>
                          </m:r>
                        </m:e>
                        <m:sub>
                          <m:r>
                            <m:rPr>
                              <m:nor/>
                            </m:rPr>
                            <a:rPr lang="en-IN" i="1">
                              <a:solidFill>
                                <a:schemeClr val="bg1"/>
                              </a:solidFill>
                            </a:rPr>
                            <m:t>health</m:t>
                          </m:r>
                        </m:sub>
                      </m:sSub>
                    </m:oMath>
                  </m:oMathPara>
                </a14:m>
                <a:endParaRPr lang="ar-AE" b="0" dirty="0">
                  <a:solidFill>
                    <a:schemeClr val="bg1"/>
                  </a:solidFill>
                </a:endParaRPr>
              </a:p>
              <a:p>
                <a:pPr>
                  <a:lnSpc>
                    <a:spcPct val="150000"/>
                  </a:lnSpc>
                </a:pPr>
                <a:r>
                  <a:rPr lang="en-IN" dirty="0">
                    <a:solidFill>
                      <a:schemeClr val="bg1"/>
                    </a:solidFill>
                  </a:rPr>
                  <a:t>with </a:t>
                </a:r>
                <a14:m>
                  <m:oMath xmlns:m="http://schemas.openxmlformats.org/officeDocument/2006/math">
                    <m:sSub>
                      <m:sSubPr>
                        <m:ctrlPr>
                          <a:rPr lang="ar-AE" i="1">
                            <a:solidFill>
                              <a:schemeClr val="bg1"/>
                            </a:solidFill>
                            <a:latin typeface="Cambria Math" panose="02040503050406030204" pitchFamily="18" charset="0"/>
                          </a:rPr>
                        </m:ctrlPr>
                      </m:sSubPr>
                      <m:e>
                        <m:r>
                          <a:rPr lang="ar-AE" i="1">
                            <a:solidFill>
                              <a:schemeClr val="bg1"/>
                            </a:solidFill>
                            <a:latin typeface="Cambria Math" panose="02040503050406030204" pitchFamily="18" charset="0"/>
                          </a:rPr>
                          <m:t>𝛿</m:t>
                        </m:r>
                      </m:e>
                      <m:sub>
                        <m:r>
                          <m:rPr>
                            <m:nor/>
                          </m:rPr>
                          <a:rPr lang="en-IN" i="1">
                            <a:solidFill>
                              <a:schemeClr val="bg1"/>
                            </a:solidFill>
                          </a:rPr>
                          <m:t>health</m:t>
                        </m:r>
                      </m:sub>
                    </m:sSub>
                    <m:r>
                      <a:rPr lang="ar-AE">
                        <a:solidFill>
                          <a:schemeClr val="bg1"/>
                        </a:solidFill>
                        <a:latin typeface="Cambria Math" panose="02040503050406030204" pitchFamily="18" charset="0"/>
                      </a:rPr>
                      <m:t>=</m:t>
                    </m:r>
                    <m:r>
                      <a:rPr lang="ar-AE">
                        <a:solidFill>
                          <a:schemeClr val="bg1"/>
                        </a:solidFill>
                        <a:latin typeface="Cambria Math" panose="02040503050406030204" pitchFamily="18" charset="0"/>
                      </a:rPr>
                      <m:t>15</m:t>
                    </m:r>
                  </m:oMath>
                </a14:m>
                <a:endParaRPr lang="ar-AE" dirty="0">
                  <a:solidFill>
                    <a:schemeClr val="bg1"/>
                  </a:solidFill>
                </a:endParaRPr>
              </a:p>
              <a:p>
                <a:pPr>
                  <a:lnSpc>
                    <a:spcPct val="150000"/>
                  </a:lnSpc>
                </a:pPr>
                <a:r>
                  <a:rPr lang="en-IN" b="1" dirty="0">
                    <a:solidFill>
                      <a:schemeClr val="accent4">
                        <a:lumMod val="40000"/>
                        <a:lumOff val="60000"/>
                      </a:schemeClr>
                    </a:solidFill>
                  </a:rPr>
                  <a:t>These </a:t>
                </a:r>
                <a14:m>
                  <m:oMath xmlns:m="http://schemas.openxmlformats.org/officeDocument/2006/math">
                    <m:r>
                      <a:rPr lang="en-IN" b="1" i="1">
                        <a:solidFill>
                          <a:schemeClr val="accent4">
                            <a:lumMod val="40000"/>
                            <a:lumOff val="60000"/>
                          </a:schemeClr>
                        </a:solidFill>
                        <a:latin typeface="Cambria Math" panose="02040503050406030204" pitchFamily="18" charset="0"/>
                      </a:rPr>
                      <m:t>𝜹</m:t>
                    </m:r>
                  </m:oMath>
                </a14:m>
                <a:r>
                  <a:rPr lang="en-IN" b="1" dirty="0">
                    <a:solidFill>
                      <a:schemeClr val="accent4">
                        <a:lumMod val="40000"/>
                        <a:lumOff val="60000"/>
                      </a:schemeClr>
                    </a:solidFill>
                  </a:rPr>
                  <a:t>values are not estimated from data — they are assumptions you vary during sensitivity analysis</a:t>
                </a:r>
                <a:r>
                  <a:rPr lang="en-IN" dirty="0">
                    <a:solidFill>
                      <a:schemeClr val="bg1"/>
                    </a:solidFill>
                  </a:rPr>
                  <a:t>.</a:t>
                </a:r>
              </a:p>
            </p:txBody>
          </p:sp>
        </mc:Choice>
        <mc:Fallback>
          <p:sp>
            <p:nvSpPr>
              <p:cNvPr id="5" name="Rectangle 1">
                <a:extLst>
                  <a:ext uri="{FF2B5EF4-FFF2-40B4-BE49-F238E27FC236}">
                    <a16:creationId xmlns:a16="http://schemas.microsoft.com/office/drawing/2014/main" id="{FF58B97A-18A0-8E64-3AE4-7ACA770B3365}"/>
                  </a:ext>
                </a:extLst>
              </p:cNvPr>
              <p:cNvSpPr>
                <a:spLocks noRot="1" noChangeAspect="1" noMove="1" noResize="1" noEditPoints="1" noAdjustHandles="1" noChangeArrowheads="1" noChangeShapeType="1" noTextEdit="1"/>
              </p:cNvSpPr>
              <p:nvPr/>
            </p:nvSpPr>
            <p:spPr bwMode="auto">
              <a:xfrm>
                <a:off x="838200" y="771775"/>
                <a:ext cx="9995237" cy="3861122"/>
              </a:xfrm>
              <a:prstGeom prst="rect">
                <a:avLst/>
              </a:prstGeom>
              <a:blipFill>
                <a:blip r:embed="rId4"/>
                <a:stretch>
                  <a:fillRect l="-549" r="-427" b="-20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1159474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A82E9-0C70-ADE9-2E70-3B0B9F22E93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02C31B8-28EF-CC0F-0144-B640B606A00D}"/>
              </a:ext>
            </a:extLst>
          </p:cNvPr>
          <p:cNvPicPr>
            <a:picLocks noChangeAspect="1"/>
          </p:cNvPicPr>
          <p:nvPr/>
        </p:nvPicPr>
        <p:blipFill>
          <a:blip r:embed="rId3"/>
          <a:stretch>
            <a:fillRect/>
          </a:stretch>
        </p:blipFill>
        <p:spPr>
          <a:xfrm>
            <a:off x="0" y="0"/>
            <a:ext cx="12192000" cy="6858000"/>
          </a:xfrm>
          <a:prstGeom prst="rect">
            <a:avLst/>
          </a:prstGeom>
        </p:spPr>
      </p:pic>
      <p:sp>
        <p:nvSpPr>
          <p:cNvPr id="3" name="Text 0">
            <a:extLst>
              <a:ext uri="{FF2B5EF4-FFF2-40B4-BE49-F238E27FC236}">
                <a16:creationId xmlns:a16="http://schemas.microsoft.com/office/drawing/2014/main" id="{256FB529-9894-3D81-35BF-97D940BB3F04}"/>
              </a:ext>
            </a:extLst>
          </p:cNvPr>
          <p:cNvSpPr/>
          <p:nvPr/>
        </p:nvSpPr>
        <p:spPr>
          <a:xfrm>
            <a:off x="381000" y="430297"/>
            <a:ext cx="3969035"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Pattern mixture model</a:t>
            </a:r>
            <a:endParaRPr lang="en-US" sz="2700" dirty="0"/>
          </a:p>
        </p:txBody>
      </p:sp>
      <p:graphicFrame>
        <p:nvGraphicFramePr>
          <p:cNvPr id="4" name="Table 3">
            <a:extLst>
              <a:ext uri="{FF2B5EF4-FFF2-40B4-BE49-F238E27FC236}">
                <a16:creationId xmlns:a16="http://schemas.microsoft.com/office/drawing/2014/main" id="{EDDF7922-53D3-126B-28FD-1557E663452D}"/>
              </a:ext>
            </a:extLst>
          </p:cNvPr>
          <p:cNvGraphicFramePr>
            <a:graphicFrameLocks noGrp="1"/>
          </p:cNvGraphicFramePr>
          <p:nvPr/>
        </p:nvGraphicFramePr>
        <p:xfrm>
          <a:off x="838200" y="4591426"/>
          <a:ext cx="10515600" cy="1828800"/>
        </p:xfrm>
        <a:graphic>
          <a:graphicData uri="http://schemas.openxmlformats.org/drawingml/2006/table">
            <a:tbl>
              <a:tblPr/>
              <a:tblGrid>
                <a:gridCol w="3505200">
                  <a:extLst>
                    <a:ext uri="{9D8B030D-6E8A-4147-A177-3AD203B41FA5}">
                      <a16:colId xmlns:a16="http://schemas.microsoft.com/office/drawing/2014/main" val="1808066352"/>
                    </a:ext>
                  </a:extLst>
                </a:gridCol>
                <a:gridCol w="3505200">
                  <a:extLst>
                    <a:ext uri="{9D8B030D-6E8A-4147-A177-3AD203B41FA5}">
                      <a16:colId xmlns:a16="http://schemas.microsoft.com/office/drawing/2014/main" val="1744078517"/>
                    </a:ext>
                  </a:extLst>
                </a:gridCol>
                <a:gridCol w="3505200">
                  <a:extLst>
                    <a:ext uri="{9D8B030D-6E8A-4147-A177-3AD203B41FA5}">
                      <a16:colId xmlns:a16="http://schemas.microsoft.com/office/drawing/2014/main" val="1032336104"/>
                    </a:ext>
                  </a:extLst>
                </a:gridCol>
              </a:tblGrid>
              <a:tr h="0">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Pattern</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income missing?</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health_score missing?</a:t>
                      </a:r>
                    </a:p>
                  </a:txBody>
                  <a:tcPr anchor="ctr">
                    <a:lnL>
                      <a:noFill/>
                    </a:lnL>
                    <a:lnR>
                      <a:noFill/>
                    </a:lnR>
                    <a:lnT>
                      <a:noFill/>
                    </a:lnT>
                    <a:lnB>
                      <a:noFill/>
                    </a:lnB>
                    <a:noFill/>
                  </a:tcPr>
                </a:tc>
                <a:extLst>
                  <a:ext uri="{0D108BD9-81ED-4DB2-BD59-A6C34878D82A}">
                    <a16:rowId xmlns:a16="http://schemas.microsoft.com/office/drawing/2014/main" val="3082563068"/>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A</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extLst>
                  <a:ext uri="{0D108BD9-81ED-4DB2-BD59-A6C34878D82A}">
                    <a16:rowId xmlns:a16="http://schemas.microsoft.com/office/drawing/2014/main" val="2263556282"/>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B</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extLst>
                  <a:ext uri="{0D108BD9-81ED-4DB2-BD59-A6C34878D82A}">
                    <a16:rowId xmlns:a16="http://schemas.microsoft.com/office/drawing/2014/main" val="3196859586"/>
                  </a:ext>
                </a:extLst>
              </a:tr>
              <a:tr h="0">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C</a:t>
                      </a:r>
                    </a:p>
                  </a:txBody>
                  <a:tcPr anchor="ctr">
                    <a:lnL>
                      <a:noFill/>
                    </a:lnL>
                    <a:lnR>
                      <a:noFill/>
                    </a:lnR>
                    <a:lnT>
                      <a:noFill/>
                    </a:lnT>
                    <a:lnB>
                      <a:noFill/>
                    </a:lnB>
                    <a:noFill/>
                  </a:tcPr>
                </a:tc>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No</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extLst>
                  <a:ext uri="{0D108BD9-81ED-4DB2-BD59-A6C34878D82A}">
                    <a16:rowId xmlns:a16="http://schemas.microsoft.com/office/drawing/2014/main" val="1692323954"/>
                  </a:ext>
                </a:extLst>
              </a:tr>
              <a:tr h="0">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D</a:t>
                      </a:r>
                    </a:p>
                  </a:txBody>
                  <a:tcPr anchor="ctr">
                    <a:lnL>
                      <a:noFill/>
                    </a:lnL>
                    <a:lnR>
                      <a:noFill/>
                    </a:lnR>
                    <a:lnT>
                      <a:noFill/>
                    </a:lnT>
                    <a:lnB>
                      <a:noFill/>
                    </a:lnB>
                    <a:noFill/>
                  </a:tcPr>
                </a:tc>
                <a:tc>
                  <a:txBody>
                    <a:bodyPr/>
                    <a:lstStyle/>
                    <a:p>
                      <a:pPr>
                        <a:buNone/>
                      </a:pPr>
                      <a:r>
                        <a:rPr lang="en-IN">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tc>
                  <a:txBody>
                    <a:bodyPr/>
                    <a:lstStyle/>
                    <a:p>
                      <a:pPr>
                        <a:buNone/>
                      </a:pPr>
                      <a:r>
                        <a:rPr lang="en-IN" dirty="0">
                          <a:solidFill>
                            <a:schemeClr val="bg1"/>
                          </a:solidFill>
                          <a:latin typeface="Noto Sans" panose="020B0502040504020204" pitchFamily="34" charset="0"/>
                          <a:ea typeface="Noto Sans" panose="020B0502040504020204" pitchFamily="34" charset="0"/>
                          <a:cs typeface="Noto Sans" panose="020B0502040504020204" pitchFamily="34" charset="0"/>
                        </a:rPr>
                        <a:t>Yes</a:t>
                      </a:r>
                    </a:p>
                  </a:txBody>
                  <a:tcPr anchor="ctr">
                    <a:lnL>
                      <a:noFill/>
                    </a:lnL>
                    <a:lnR>
                      <a:noFill/>
                    </a:lnR>
                    <a:lnT>
                      <a:noFill/>
                    </a:lnT>
                    <a:lnB>
                      <a:noFill/>
                    </a:lnB>
                    <a:noFill/>
                  </a:tcPr>
                </a:tc>
                <a:extLst>
                  <a:ext uri="{0D108BD9-81ED-4DB2-BD59-A6C34878D82A}">
                    <a16:rowId xmlns:a16="http://schemas.microsoft.com/office/drawing/2014/main" val="2351216765"/>
                  </a:ext>
                </a:extLst>
              </a:tr>
            </a:tbl>
          </a:graphicData>
        </a:graphic>
      </p:graphicFrame>
      <mc:AlternateContent xmlns:mc="http://schemas.openxmlformats.org/markup-compatibility/2006">
        <mc:Choice xmlns:a14="http://schemas.microsoft.com/office/drawing/2010/main" Requires="a14">
          <p:sp>
            <p:nvSpPr>
              <p:cNvPr id="5" name="Rectangle 1">
                <a:extLst>
                  <a:ext uri="{FF2B5EF4-FFF2-40B4-BE49-F238E27FC236}">
                    <a16:creationId xmlns:a16="http://schemas.microsoft.com/office/drawing/2014/main" id="{2CDA0313-971C-A1DB-BB61-E06BBF38BED6}"/>
                  </a:ext>
                </a:extLst>
              </p:cNvPr>
              <p:cNvSpPr>
                <a:spLocks noChangeArrowheads="1"/>
              </p:cNvSpPr>
              <p:nvPr/>
            </p:nvSpPr>
            <p:spPr bwMode="auto">
              <a:xfrm>
                <a:off x="838199" y="1343631"/>
                <a:ext cx="10265229" cy="27174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IN" dirty="0">
                    <a:solidFill>
                      <a:schemeClr val="bg1"/>
                    </a:solidFill>
                  </a:rPr>
                  <a:t>Once we specify assumed means (or full distributions) for the missing parts, we combine across patterns:</a:t>
                </a:r>
              </a:p>
              <a:p>
                <a:pPr>
                  <a:lnSpc>
                    <a:spcPct val="150000"/>
                  </a:lnSpc>
                </a:pPr>
                <a14:m>
                  <m:oMathPara xmlns:m="http://schemas.openxmlformats.org/officeDocument/2006/math">
                    <m:oMathParaPr>
                      <m:jc m:val="centerGroup"/>
                    </m:oMathParaPr>
                    <m:oMath xmlns:m="http://schemas.openxmlformats.org/officeDocument/2006/math">
                      <m:r>
                        <a:rPr lang="en-IN"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a:rPr lang="ar-AE" i="1">
                              <a:solidFill>
                                <a:schemeClr val="bg1"/>
                              </a:solidFill>
                              <a:latin typeface="Cambria Math" panose="02040503050406030204" pitchFamily="18" charset="0"/>
                            </a:rPr>
                            <m:t>𝑌</m:t>
                          </m:r>
                        </m:e>
                      </m:d>
                      <m:r>
                        <a:rPr lang="ar-AE">
                          <a:solidFill>
                            <a:schemeClr val="bg1"/>
                          </a:solidFill>
                          <a:latin typeface="Cambria Math" panose="02040503050406030204" pitchFamily="18" charset="0"/>
                        </a:rPr>
                        <m:t>=</m:t>
                      </m:r>
                      <m:nary>
                        <m:naryPr>
                          <m:chr m:val="∑"/>
                          <m:grow m:val="on"/>
                          <m:supHide m:val="on"/>
                          <m:ctrlPr>
                            <a:rPr lang="ar-AE" i="1">
                              <a:solidFill>
                                <a:schemeClr val="bg1"/>
                              </a:solidFill>
                              <a:latin typeface="Cambria Math" panose="02040503050406030204" pitchFamily="18" charset="0"/>
                            </a:rPr>
                          </m:ctrlPr>
                        </m:naryPr>
                        <m:sub>
                          <m:r>
                            <a:rPr lang="ar-AE" i="1">
                              <a:solidFill>
                                <a:schemeClr val="bg1"/>
                              </a:solidFill>
                              <a:latin typeface="Cambria Math" panose="02040503050406030204" pitchFamily="18" charset="0"/>
                            </a:rPr>
                            <m:t>𝑟</m:t>
                          </m:r>
                        </m:sub>
                        <m:sup/>
                        <m:e>
                          <m:r>
                            <a:rPr lang="ar-AE" i="1">
                              <a:solidFill>
                                <a:schemeClr val="bg1"/>
                              </a:solidFill>
                              <a:latin typeface="Cambria Math" panose="02040503050406030204" pitchFamily="18" charset="0"/>
                            </a:rPr>
                            <m:t>𝑃</m:t>
                          </m:r>
                        </m:e>
                      </m:nary>
                      <m:d>
                        <m:dPr>
                          <m:ctrlPr>
                            <a:rPr lang="ar-AE" i="1">
                              <a:solidFill>
                                <a:schemeClr val="bg1"/>
                              </a:solidFill>
                              <a:latin typeface="Cambria Math" panose="02040503050406030204" pitchFamily="18" charset="0"/>
                            </a:rPr>
                          </m:ctrlPr>
                        </m:dPr>
                        <m:e>
                          <m:r>
                            <a:rPr lang="ar-AE" i="1">
                              <a:solidFill>
                                <a:schemeClr val="bg1"/>
                              </a:solidFill>
                              <a:latin typeface="Cambria Math" panose="02040503050406030204" pitchFamily="18" charset="0"/>
                            </a:rPr>
                            <m:t>𝑅</m:t>
                          </m:r>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𝑟</m:t>
                          </m:r>
                        </m:e>
                      </m:d>
                      <m:r>
                        <m:rPr>
                          <m:nor/>
                        </m:rPr>
                        <a:rPr lang="ar-AE" i="1">
                          <a:solidFill>
                            <a:schemeClr val="bg1"/>
                          </a:solidFill>
                        </a:rPr>
                        <m:t> </m:t>
                      </m:r>
                      <m:r>
                        <a:rPr lang="ar-AE" i="1">
                          <a:solidFill>
                            <a:schemeClr val="bg1"/>
                          </a:solidFill>
                          <a:latin typeface="Cambria Math" panose="02040503050406030204" pitchFamily="18" charset="0"/>
                        </a:rPr>
                        <m:t>𝐸</m:t>
                      </m:r>
                      <m:d>
                        <m:dPr>
                          <m:begChr m:val="["/>
                          <m:endChr m:val="]"/>
                          <m:ctrlPr>
                            <a:rPr lang="ar-AE" i="1">
                              <a:solidFill>
                                <a:schemeClr val="bg1"/>
                              </a:solidFill>
                              <a:latin typeface="Cambria Math" panose="02040503050406030204" pitchFamily="18" charset="0"/>
                            </a:rPr>
                          </m:ctrlPr>
                        </m:dPr>
                        <m:e>
                          <m:r>
                            <a:rPr lang="ar-AE" i="1">
                              <a:solidFill>
                                <a:schemeClr val="bg1"/>
                              </a:solidFill>
                              <a:latin typeface="Cambria Math" panose="02040503050406030204" pitchFamily="18" charset="0"/>
                            </a:rPr>
                            <m:t>𝑌</m:t>
                          </m:r>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𝑅</m:t>
                          </m:r>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𝑟</m:t>
                          </m:r>
                        </m:e>
                      </m:d>
                    </m:oMath>
                  </m:oMathPara>
                </a14:m>
                <a:endParaRPr lang="ar-AE" b="0" dirty="0">
                  <a:solidFill>
                    <a:schemeClr val="bg1"/>
                  </a:solidFill>
                </a:endParaRPr>
              </a:p>
              <a:p>
                <a:pPr>
                  <a:lnSpc>
                    <a:spcPct val="150000"/>
                  </a:lnSpc>
                </a:pPr>
                <a:r>
                  <a:rPr lang="en-IN" dirty="0">
                    <a:solidFill>
                      <a:schemeClr val="bg1"/>
                    </a:solidFill>
                  </a:rPr>
                  <a:t>Where </a:t>
                </a:r>
                <a14:m>
                  <m:oMath xmlns:m="http://schemas.openxmlformats.org/officeDocument/2006/math">
                    <m:r>
                      <a:rPr lang="en-IN" i="1">
                        <a:solidFill>
                          <a:schemeClr val="bg1"/>
                        </a:solidFill>
                        <a:latin typeface="Cambria Math" panose="02040503050406030204" pitchFamily="18" charset="0"/>
                      </a:rPr>
                      <m:t>𝑃</m:t>
                    </m:r>
                    <m:d>
                      <m:dPr>
                        <m:ctrlPr>
                          <a:rPr lang="ar-AE" i="1">
                            <a:solidFill>
                              <a:schemeClr val="bg1"/>
                            </a:solidFill>
                            <a:latin typeface="Cambria Math" panose="02040503050406030204" pitchFamily="18" charset="0"/>
                          </a:rPr>
                        </m:ctrlPr>
                      </m:dPr>
                      <m:e>
                        <m:r>
                          <a:rPr lang="ar-AE" i="1">
                            <a:solidFill>
                              <a:schemeClr val="bg1"/>
                            </a:solidFill>
                            <a:latin typeface="Cambria Math" panose="02040503050406030204" pitchFamily="18" charset="0"/>
                          </a:rPr>
                          <m:t>𝑅</m:t>
                        </m:r>
                        <m:r>
                          <a:rPr lang="ar-AE">
                            <a:solidFill>
                              <a:schemeClr val="bg1"/>
                            </a:solidFill>
                            <a:latin typeface="Cambria Math" panose="02040503050406030204" pitchFamily="18" charset="0"/>
                          </a:rPr>
                          <m:t>=</m:t>
                        </m:r>
                        <m:r>
                          <a:rPr lang="ar-AE" i="1">
                            <a:solidFill>
                              <a:schemeClr val="bg1"/>
                            </a:solidFill>
                            <a:latin typeface="Cambria Math" panose="02040503050406030204" pitchFamily="18" charset="0"/>
                          </a:rPr>
                          <m:t>𝑟</m:t>
                        </m:r>
                      </m:e>
                    </m:d>
                  </m:oMath>
                </a14:m>
                <a:r>
                  <a:rPr lang="en-IN" dirty="0">
                    <a:solidFill>
                      <a:schemeClr val="bg1"/>
                    </a:solidFill>
                  </a:rPr>
                  <a:t>is simply the proportion of data in each pattern (can be counted from dataset).</a:t>
                </a:r>
              </a:p>
              <a:p>
                <a:pPr>
                  <a:lnSpc>
                    <a:spcPct val="150000"/>
                  </a:lnSpc>
                </a:pPr>
                <a:r>
                  <a:rPr lang="en-IN" dirty="0">
                    <a:solidFill>
                      <a:schemeClr val="bg1"/>
                    </a:solidFill>
                  </a:rPr>
                  <a:t>This gives overall estimates that </a:t>
                </a:r>
                <a:r>
                  <a:rPr lang="en-IN" b="1" dirty="0">
                    <a:solidFill>
                      <a:schemeClr val="bg1"/>
                    </a:solidFill>
                  </a:rPr>
                  <a:t>account for the fact that missing values likely differ from observed ones</a:t>
                </a:r>
                <a:r>
                  <a:rPr lang="en-IN" dirty="0">
                    <a:solidFill>
                      <a:schemeClr val="bg1"/>
                    </a:solidFill>
                  </a:rPr>
                  <a:t> — which is exactly what MNAR means.</a:t>
                </a:r>
              </a:p>
            </p:txBody>
          </p:sp>
        </mc:Choice>
        <mc:Fallback>
          <p:sp>
            <p:nvSpPr>
              <p:cNvPr id="5" name="Rectangle 1">
                <a:extLst>
                  <a:ext uri="{FF2B5EF4-FFF2-40B4-BE49-F238E27FC236}">
                    <a16:creationId xmlns:a16="http://schemas.microsoft.com/office/drawing/2014/main" id="{2CDA0313-971C-A1DB-BB61-E06BBF38BED6}"/>
                  </a:ext>
                </a:extLst>
              </p:cNvPr>
              <p:cNvSpPr>
                <a:spLocks noRot="1" noChangeAspect="1" noMove="1" noResize="1" noEditPoints="1" noAdjustHandles="1" noChangeArrowheads="1" noChangeShapeType="1" noTextEdit="1"/>
              </p:cNvSpPr>
              <p:nvPr/>
            </p:nvSpPr>
            <p:spPr bwMode="auto">
              <a:xfrm>
                <a:off x="838199" y="1343631"/>
                <a:ext cx="10265229" cy="2717411"/>
              </a:xfrm>
              <a:prstGeom prst="rect">
                <a:avLst/>
              </a:prstGeom>
              <a:blipFill>
                <a:blip r:embed="rId4"/>
                <a:stretch>
                  <a:fillRect l="-475" b="-33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IN">
                    <a:noFill/>
                  </a:rPr>
                  <a:t> </a:t>
                </a:r>
              </a:p>
            </p:txBody>
          </p:sp>
        </mc:Fallback>
      </mc:AlternateContent>
    </p:spTree>
    <p:extLst>
      <p:ext uri="{BB962C8B-B14F-4D97-AF65-F5344CB8AC3E}">
        <p14:creationId xmlns:p14="http://schemas.microsoft.com/office/powerpoint/2010/main" val="2574967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7038975"/>
          </a:xfrm>
          <a:prstGeom prst="rect">
            <a:avLst/>
          </a:prstGeom>
        </p:spPr>
      </p:pic>
      <p:sp>
        <p:nvSpPr>
          <p:cNvPr id="3" name="Text 0"/>
          <p:cNvSpPr/>
          <p:nvPr/>
        </p:nvSpPr>
        <p:spPr>
          <a:xfrm>
            <a:off x="381001" y="430297"/>
            <a:ext cx="9651681"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Summary and Recommendations for Missing Data Tests</a:t>
            </a:r>
            <a:endParaRPr lang="en-US" sz="2700" dirty="0"/>
          </a:p>
        </p:txBody>
      </p:sp>
      <p:pic>
        <p:nvPicPr>
          <p:cNvPr id="4" name="Image 1" descr="preencoded.png"/>
          <p:cNvPicPr>
            <a:picLocks noChangeAspect="1"/>
          </p:cNvPicPr>
          <p:nvPr/>
        </p:nvPicPr>
        <p:blipFill>
          <a:blip r:embed="rId4"/>
          <a:stretch>
            <a:fillRect/>
          </a:stretch>
        </p:blipFill>
        <p:spPr>
          <a:xfrm>
            <a:off x="381001" y="1228726"/>
            <a:ext cx="190500" cy="190500"/>
          </a:xfrm>
          <a:prstGeom prst="rect">
            <a:avLst/>
          </a:prstGeom>
        </p:spPr>
      </p:pic>
      <p:sp>
        <p:nvSpPr>
          <p:cNvPr id="5" name="Text 1"/>
          <p:cNvSpPr/>
          <p:nvPr/>
        </p:nvSpPr>
        <p:spPr>
          <a:xfrm>
            <a:off x="666752" y="1215448"/>
            <a:ext cx="296395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Comprehensive Testing Strategy:</a:t>
            </a:r>
            <a:endParaRPr lang="en-US" sz="1395" dirty="0"/>
          </a:p>
        </p:txBody>
      </p:sp>
      <p:sp>
        <p:nvSpPr>
          <p:cNvPr id="6" name="Text 2"/>
          <p:cNvSpPr/>
          <p:nvPr/>
        </p:nvSpPr>
        <p:spPr>
          <a:xfrm>
            <a:off x="3726582" y="1215448"/>
            <a:ext cx="181459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Use multiple tests to </a:t>
            </a:r>
            <a:endParaRPr lang="en-US" sz="1395" dirty="0"/>
          </a:p>
        </p:txBody>
      </p:sp>
      <p:sp>
        <p:nvSpPr>
          <p:cNvPr id="7" name="Text 3"/>
          <p:cNvSpPr/>
          <p:nvPr/>
        </p:nvSpPr>
        <p:spPr>
          <a:xfrm>
            <a:off x="666751" y="1501198"/>
            <a:ext cx="457657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build a more complete understanding of missing data </a:t>
            </a:r>
            <a:endParaRPr lang="en-US" sz="1395" dirty="0"/>
          </a:p>
        </p:txBody>
      </p:sp>
      <p:sp>
        <p:nvSpPr>
          <p:cNvPr id="8" name="Text 4"/>
          <p:cNvSpPr/>
          <p:nvPr/>
        </p:nvSpPr>
        <p:spPr>
          <a:xfrm>
            <a:off x="666751" y="1786948"/>
            <a:ext cx="110767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mechanisms.</a:t>
            </a:r>
            <a:endParaRPr lang="en-US" sz="1395" dirty="0"/>
          </a:p>
        </p:txBody>
      </p:sp>
      <p:pic>
        <p:nvPicPr>
          <p:cNvPr id="9" name="Image 2" descr="preencoded.png"/>
          <p:cNvPicPr>
            <a:picLocks noChangeAspect="1"/>
          </p:cNvPicPr>
          <p:nvPr/>
        </p:nvPicPr>
        <p:blipFill>
          <a:blip r:embed="rId5"/>
          <a:stretch>
            <a:fillRect/>
          </a:stretch>
        </p:blipFill>
        <p:spPr>
          <a:xfrm>
            <a:off x="381000" y="2228851"/>
            <a:ext cx="214312" cy="190500"/>
          </a:xfrm>
          <a:prstGeom prst="rect">
            <a:avLst/>
          </a:prstGeom>
        </p:spPr>
      </p:pic>
      <p:sp>
        <p:nvSpPr>
          <p:cNvPr id="10" name="Text 5"/>
          <p:cNvSpPr/>
          <p:nvPr/>
        </p:nvSpPr>
        <p:spPr>
          <a:xfrm>
            <a:off x="690563" y="2215572"/>
            <a:ext cx="204703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Hierarchical Approach:</a:t>
            </a:r>
            <a:endParaRPr lang="en-US" sz="1395" dirty="0"/>
          </a:p>
        </p:txBody>
      </p:sp>
      <p:sp>
        <p:nvSpPr>
          <p:cNvPr id="11" name="Text 6"/>
          <p:cNvSpPr/>
          <p:nvPr/>
        </p:nvSpPr>
        <p:spPr>
          <a:xfrm>
            <a:off x="2801690" y="2215572"/>
            <a:ext cx="289822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Start with MCAR tests, proceed to </a:t>
            </a:r>
            <a:endParaRPr lang="en-US" sz="1395" dirty="0"/>
          </a:p>
        </p:txBody>
      </p:sp>
      <p:sp>
        <p:nvSpPr>
          <p:cNvPr id="12" name="Text 7"/>
          <p:cNvSpPr/>
          <p:nvPr/>
        </p:nvSpPr>
        <p:spPr>
          <a:xfrm>
            <a:off x="690563" y="2501323"/>
            <a:ext cx="483946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MAR tests if MCAR is rejected, and consider MNAR tests if </a:t>
            </a:r>
            <a:endParaRPr lang="en-US" sz="1395" dirty="0"/>
          </a:p>
        </p:txBody>
      </p:sp>
      <p:sp>
        <p:nvSpPr>
          <p:cNvPr id="13" name="Text 8"/>
          <p:cNvSpPr/>
          <p:nvPr/>
        </p:nvSpPr>
        <p:spPr>
          <a:xfrm>
            <a:off x="690563" y="2787072"/>
            <a:ext cx="145713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concerns remain.</a:t>
            </a:r>
            <a:endParaRPr lang="en-US" sz="1395" dirty="0"/>
          </a:p>
        </p:txBody>
      </p:sp>
      <p:pic>
        <p:nvPicPr>
          <p:cNvPr id="14" name="Image 3" descr="preencoded.png"/>
          <p:cNvPicPr>
            <a:picLocks noChangeAspect="1"/>
          </p:cNvPicPr>
          <p:nvPr/>
        </p:nvPicPr>
        <p:blipFill>
          <a:blip r:embed="rId6"/>
          <a:stretch>
            <a:fillRect/>
          </a:stretch>
        </p:blipFill>
        <p:spPr>
          <a:xfrm>
            <a:off x="381001" y="3228975"/>
            <a:ext cx="190500" cy="190500"/>
          </a:xfrm>
          <a:prstGeom prst="rect">
            <a:avLst/>
          </a:prstGeom>
        </p:spPr>
      </p:pic>
      <p:sp>
        <p:nvSpPr>
          <p:cNvPr id="15" name="Text 9"/>
          <p:cNvSpPr/>
          <p:nvPr/>
        </p:nvSpPr>
        <p:spPr>
          <a:xfrm>
            <a:off x="666752" y="3215698"/>
            <a:ext cx="107561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Limitations:</a:t>
            </a:r>
            <a:endParaRPr lang="en-US" sz="1395" dirty="0"/>
          </a:p>
        </p:txBody>
      </p:sp>
      <p:sp>
        <p:nvSpPr>
          <p:cNvPr id="16" name="Text 10"/>
          <p:cNvSpPr/>
          <p:nvPr/>
        </p:nvSpPr>
        <p:spPr>
          <a:xfrm>
            <a:off x="1771651" y="3215698"/>
            <a:ext cx="393697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All tests have assumptions and limitations; no </a:t>
            </a:r>
            <a:endParaRPr lang="en-US" sz="1395" dirty="0"/>
          </a:p>
        </p:txBody>
      </p:sp>
      <p:sp>
        <p:nvSpPr>
          <p:cNvPr id="17" name="Text 11"/>
          <p:cNvSpPr/>
          <p:nvPr/>
        </p:nvSpPr>
        <p:spPr>
          <a:xfrm>
            <a:off x="666751" y="3501448"/>
            <a:ext cx="473206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single test can definitively identify the true missing data </a:t>
            </a:r>
            <a:endParaRPr lang="en-US" sz="1395" dirty="0"/>
          </a:p>
        </p:txBody>
      </p:sp>
      <p:sp>
        <p:nvSpPr>
          <p:cNvPr id="18" name="Text 12"/>
          <p:cNvSpPr/>
          <p:nvPr/>
        </p:nvSpPr>
        <p:spPr>
          <a:xfrm>
            <a:off x="666751" y="3787198"/>
            <a:ext cx="10227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mechanism.</a:t>
            </a:r>
            <a:endParaRPr lang="en-US" sz="1395" dirty="0"/>
          </a:p>
        </p:txBody>
      </p:sp>
      <p:sp>
        <p:nvSpPr>
          <p:cNvPr id="19" name="Shape 13"/>
          <p:cNvSpPr/>
          <p:nvPr/>
        </p:nvSpPr>
        <p:spPr>
          <a:xfrm>
            <a:off x="381000" y="4181475"/>
            <a:ext cx="5572125" cy="2457451"/>
          </a:xfrm>
          <a:prstGeom prst="rect">
            <a:avLst/>
          </a:prstGeom>
          <a:solidFill>
            <a:srgbClr val="3498DB">
              <a:alpha val="10000"/>
            </a:srgbClr>
          </a:solidFill>
          <a:ln/>
        </p:spPr>
      </p:sp>
      <p:sp>
        <p:nvSpPr>
          <p:cNvPr id="20" name="Shape 14"/>
          <p:cNvSpPr/>
          <p:nvPr/>
        </p:nvSpPr>
        <p:spPr>
          <a:xfrm>
            <a:off x="381001" y="4181475"/>
            <a:ext cx="38100" cy="2457451"/>
          </a:xfrm>
          <a:prstGeom prst="rect">
            <a:avLst/>
          </a:prstGeom>
          <a:solidFill>
            <a:srgbClr val="3498DB"/>
          </a:solidFill>
          <a:ln/>
        </p:spPr>
      </p:sp>
      <p:sp>
        <p:nvSpPr>
          <p:cNvPr id="21" name="Text 15"/>
          <p:cNvSpPr/>
          <p:nvPr/>
        </p:nvSpPr>
        <p:spPr>
          <a:xfrm>
            <a:off x="523875" y="4361071"/>
            <a:ext cx="1894749"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Key Recommendations:</a:t>
            </a:r>
            <a:endParaRPr lang="en-US" sz="1256" dirty="0"/>
          </a:p>
        </p:txBody>
      </p:sp>
      <p:sp>
        <p:nvSpPr>
          <p:cNvPr id="22" name="Text 16"/>
          <p:cNvSpPr/>
          <p:nvPr/>
        </p:nvSpPr>
        <p:spPr>
          <a:xfrm>
            <a:off x="752475" y="4724137"/>
            <a:ext cx="5057775"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Combine statistical tests with substantive knowledge about the data generation process</a:t>
            </a:r>
            <a:endParaRPr lang="en-US" sz="1116" dirty="0"/>
          </a:p>
        </p:txBody>
      </p:sp>
      <p:sp>
        <p:nvSpPr>
          <p:cNvPr id="23" name="Text 17"/>
          <p:cNvSpPr/>
          <p:nvPr/>
        </p:nvSpPr>
        <p:spPr>
          <a:xfrm>
            <a:off x="752475" y="5257537"/>
            <a:ext cx="5057775"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Conduct sensitivity analyses to assess robustness to different missing data assumptions</a:t>
            </a:r>
            <a:endParaRPr lang="en-US" sz="1116" dirty="0"/>
          </a:p>
        </p:txBody>
      </p:sp>
      <p:sp>
        <p:nvSpPr>
          <p:cNvPr id="24" name="Text 18"/>
          <p:cNvSpPr/>
          <p:nvPr/>
        </p:nvSpPr>
        <p:spPr>
          <a:xfrm>
            <a:off x="752475" y="5762494"/>
            <a:ext cx="337592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Report results from multiple tests and approaches</a:t>
            </a:r>
            <a:endParaRPr lang="en-US" sz="1116" dirty="0"/>
          </a:p>
        </p:txBody>
      </p:sp>
      <p:sp>
        <p:nvSpPr>
          <p:cNvPr id="25" name="Text 19"/>
          <p:cNvSpPr/>
          <p:nvPr/>
        </p:nvSpPr>
        <p:spPr>
          <a:xfrm>
            <a:off x="752475" y="6095737"/>
            <a:ext cx="5057775" cy="343427"/>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Consider the practical implications of different missing data mechanisms for your specific analysis goals</a:t>
            </a:r>
            <a:endParaRPr lang="en-US" sz="1116" dirty="0"/>
          </a:p>
        </p:txBody>
      </p:sp>
      <p:pic>
        <p:nvPicPr>
          <p:cNvPr id="27" name="Image 5" descr="preencoded.png"/>
          <p:cNvPicPr>
            <a:picLocks noChangeAspect="1"/>
          </p:cNvPicPr>
          <p:nvPr/>
        </p:nvPicPr>
        <p:blipFill>
          <a:blip r:embed="rId7"/>
          <a:stretch>
            <a:fillRect/>
          </a:stretch>
        </p:blipFill>
        <p:spPr>
          <a:xfrm>
            <a:off x="6238875" y="4670595"/>
            <a:ext cx="142875" cy="190500"/>
          </a:xfrm>
          <a:prstGeom prst="rect">
            <a:avLst/>
          </a:prstGeom>
        </p:spPr>
      </p:pic>
      <p:sp>
        <p:nvSpPr>
          <p:cNvPr id="28" name="Text 20"/>
          <p:cNvSpPr/>
          <p:nvPr/>
        </p:nvSpPr>
        <p:spPr>
          <a:xfrm>
            <a:off x="6477000" y="4657316"/>
            <a:ext cx="121668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Best Practice:</a:t>
            </a:r>
            <a:endParaRPr lang="en-US" sz="1395" dirty="0"/>
          </a:p>
        </p:txBody>
      </p:sp>
      <p:sp>
        <p:nvSpPr>
          <p:cNvPr id="29" name="Text 21"/>
          <p:cNvSpPr/>
          <p:nvPr/>
        </p:nvSpPr>
        <p:spPr>
          <a:xfrm>
            <a:off x="7730878" y="4657316"/>
            <a:ext cx="331340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Regardless of test results, use modern </a:t>
            </a:r>
            <a:endParaRPr lang="en-US" sz="1395" dirty="0"/>
          </a:p>
        </p:txBody>
      </p:sp>
      <p:sp>
        <p:nvSpPr>
          <p:cNvPr id="30" name="Text 22"/>
          <p:cNvSpPr/>
          <p:nvPr/>
        </p:nvSpPr>
        <p:spPr>
          <a:xfrm>
            <a:off x="6477000" y="4943067"/>
            <a:ext cx="463588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 data methods (multiple imputation, maximum </a:t>
            </a:r>
            <a:endParaRPr lang="en-US" sz="1395" dirty="0"/>
          </a:p>
        </p:txBody>
      </p:sp>
      <p:sp>
        <p:nvSpPr>
          <p:cNvPr id="31" name="Text 23"/>
          <p:cNvSpPr/>
          <p:nvPr/>
        </p:nvSpPr>
        <p:spPr>
          <a:xfrm>
            <a:off x="6477000" y="5228816"/>
            <a:ext cx="434734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likelihood) that are robust under MAR assumptions.</a:t>
            </a:r>
            <a:endParaRPr lang="en-US" sz="1395" dirty="0"/>
          </a:p>
        </p:txBody>
      </p:sp>
      <p:pic>
        <p:nvPicPr>
          <p:cNvPr id="32" name="Image 6" descr="preencoded.png"/>
          <p:cNvPicPr>
            <a:picLocks noChangeAspect="1"/>
          </p:cNvPicPr>
          <p:nvPr/>
        </p:nvPicPr>
        <p:blipFill>
          <a:blip r:embed="rId8"/>
          <a:stretch>
            <a:fillRect/>
          </a:stretch>
        </p:blipFill>
        <p:spPr>
          <a:xfrm>
            <a:off x="6238875" y="5670719"/>
            <a:ext cx="190500" cy="190500"/>
          </a:xfrm>
          <a:prstGeom prst="rect">
            <a:avLst/>
          </a:prstGeom>
        </p:spPr>
      </p:pic>
      <p:sp>
        <p:nvSpPr>
          <p:cNvPr id="33" name="Text 24"/>
          <p:cNvSpPr/>
          <p:nvPr/>
        </p:nvSpPr>
        <p:spPr>
          <a:xfrm>
            <a:off x="6524625" y="5657442"/>
            <a:ext cx="1614224"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Future Directions:</a:t>
            </a:r>
            <a:endParaRPr lang="en-US" sz="1395" dirty="0"/>
          </a:p>
        </p:txBody>
      </p:sp>
      <p:sp>
        <p:nvSpPr>
          <p:cNvPr id="34" name="Text 25"/>
          <p:cNvSpPr/>
          <p:nvPr/>
        </p:nvSpPr>
        <p:spPr>
          <a:xfrm>
            <a:off x="8187706" y="5657442"/>
            <a:ext cx="326852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Ongoing research is developing more </a:t>
            </a:r>
            <a:endParaRPr lang="en-US" sz="1395" dirty="0"/>
          </a:p>
        </p:txBody>
      </p:sp>
      <p:sp>
        <p:nvSpPr>
          <p:cNvPr id="35" name="Text 26"/>
          <p:cNvSpPr/>
          <p:nvPr/>
        </p:nvSpPr>
        <p:spPr>
          <a:xfrm>
            <a:off x="6524626" y="5943192"/>
            <a:ext cx="45990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powerful tests and methods that are robust to various </a:t>
            </a:r>
            <a:endParaRPr lang="en-US" sz="1395" dirty="0"/>
          </a:p>
        </p:txBody>
      </p:sp>
      <p:sp>
        <p:nvSpPr>
          <p:cNvPr id="36" name="Text 27"/>
          <p:cNvSpPr/>
          <p:nvPr/>
        </p:nvSpPr>
        <p:spPr>
          <a:xfrm>
            <a:off x="6524625" y="6228942"/>
            <a:ext cx="222817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 data mechanisms.</a:t>
            </a:r>
            <a:endParaRPr lang="en-US" sz="139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915151"/>
          </a:xfrm>
          <a:prstGeom prst="rect">
            <a:avLst/>
          </a:prstGeom>
        </p:spPr>
      </p:pic>
      <p:sp>
        <p:nvSpPr>
          <p:cNvPr id="3" name="Text 0"/>
          <p:cNvSpPr/>
          <p:nvPr/>
        </p:nvSpPr>
        <p:spPr>
          <a:xfrm>
            <a:off x="381001" y="430297"/>
            <a:ext cx="6068969"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Intuition Behind Little's MCAR Test</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1" y="1310698"/>
            <a:ext cx="1245534"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Core Concept:</a:t>
            </a:r>
            <a:endParaRPr lang="en-US" sz="1395" dirty="0"/>
          </a:p>
        </p:txBody>
      </p:sp>
      <p:sp>
        <p:nvSpPr>
          <p:cNvPr id="6" name="Text 2"/>
          <p:cNvSpPr/>
          <p:nvPr/>
        </p:nvSpPr>
        <p:spPr>
          <a:xfrm>
            <a:off x="1960849" y="1310698"/>
            <a:ext cx="276197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data are MCAR, the pattern of </a:t>
            </a:r>
            <a:endParaRPr lang="en-US" sz="1395" dirty="0"/>
          </a:p>
        </p:txBody>
      </p:sp>
      <p:sp>
        <p:nvSpPr>
          <p:cNvPr id="7" name="Text 3"/>
          <p:cNvSpPr/>
          <p:nvPr/>
        </p:nvSpPr>
        <p:spPr>
          <a:xfrm>
            <a:off x="666751" y="1596448"/>
            <a:ext cx="487793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missingness should be completely random and unrelated </a:t>
            </a:r>
            <a:endParaRPr lang="en-US" sz="1395" dirty="0"/>
          </a:p>
        </p:txBody>
      </p:sp>
      <p:sp>
        <p:nvSpPr>
          <p:cNvPr id="8" name="Text 4"/>
          <p:cNvSpPr/>
          <p:nvPr/>
        </p:nvSpPr>
        <p:spPr>
          <a:xfrm>
            <a:off x="666751" y="1882198"/>
            <a:ext cx="257282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to any variables in the dataset.</a:t>
            </a:r>
            <a:endParaRPr lang="en-US" sz="1395" dirty="0"/>
          </a:p>
        </p:txBody>
      </p:sp>
      <p:pic>
        <p:nvPicPr>
          <p:cNvPr id="9" name="Image 2" descr="preencoded.png"/>
          <p:cNvPicPr>
            <a:picLocks noChangeAspect="1"/>
          </p:cNvPicPr>
          <p:nvPr/>
        </p:nvPicPr>
        <p:blipFill>
          <a:blip r:embed="rId5"/>
          <a:stretch>
            <a:fillRect/>
          </a:stretch>
        </p:blipFill>
        <p:spPr>
          <a:xfrm>
            <a:off x="381001" y="2371726"/>
            <a:ext cx="190500" cy="190500"/>
          </a:xfrm>
          <a:prstGeom prst="rect">
            <a:avLst/>
          </a:prstGeom>
        </p:spPr>
      </p:pic>
      <p:sp>
        <p:nvSpPr>
          <p:cNvPr id="10" name="Text 5"/>
          <p:cNvSpPr/>
          <p:nvPr/>
        </p:nvSpPr>
        <p:spPr>
          <a:xfrm>
            <a:off x="666751" y="2358448"/>
            <a:ext cx="1623842"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Testing Approach:</a:t>
            </a:r>
            <a:endParaRPr lang="en-US" sz="1395" dirty="0"/>
          </a:p>
        </p:txBody>
      </p:sp>
      <p:sp>
        <p:nvSpPr>
          <p:cNvPr id="11" name="Text 6"/>
          <p:cNvSpPr/>
          <p:nvPr/>
        </p:nvSpPr>
        <p:spPr>
          <a:xfrm>
            <a:off x="2335151" y="2358448"/>
            <a:ext cx="294792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Compare means of observed data </a:t>
            </a:r>
            <a:endParaRPr lang="en-US" sz="1395" dirty="0"/>
          </a:p>
        </p:txBody>
      </p:sp>
      <p:sp>
        <p:nvSpPr>
          <p:cNvPr id="12" name="Text 7"/>
          <p:cNvSpPr/>
          <p:nvPr/>
        </p:nvSpPr>
        <p:spPr>
          <a:xfrm>
            <a:off x="666751" y="2644198"/>
            <a:ext cx="455573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across different missing data patterns. If MCAR, these </a:t>
            </a:r>
            <a:endParaRPr lang="en-US" sz="1395" dirty="0"/>
          </a:p>
        </p:txBody>
      </p:sp>
      <p:sp>
        <p:nvSpPr>
          <p:cNvPr id="13" name="Text 8"/>
          <p:cNvSpPr/>
          <p:nvPr/>
        </p:nvSpPr>
        <p:spPr>
          <a:xfrm>
            <a:off x="666751" y="2929948"/>
            <a:ext cx="311463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means should not differ significantly.</a:t>
            </a:r>
            <a:endParaRPr lang="en-US" sz="1395" dirty="0"/>
          </a:p>
        </p:txBody>
      </p:sp>
      <p:pic>
        <p:nvPicPr>
          <p:cNvPr id="14" name="Image 3" descr="preencoded.png"/>
          <p:cNvPicPr>
            <a:picLocks noChangeAspect="1"/>
          </p:cNvPicPr>
          <p:nvPr/>
        </p:nvPicPr>
        <p:blipFill>
          <a:blip r:embed="rId6"/>
          <a:stretch>
            <a:fillRect/>
          </a:stretch>
        </p:blipFill>
        <p:spPr>
          <a:xfrm>
            <a:off x="381000" y="3419475"/>
            <a:ext cx="142875" cy="190500"/>
          </a:xfrm>
          <a:prstGeom prst="rect">
            <a:avLst/>
          </a:prstGeom>
        </p:spPr>
      </p:pic>
      <p:sp>
        <p:nvSpPr>
          <p:cNvPr id="15" name="Text 9"/>
          <p:cNvSpPr/>
          <p:nvPr/>
        </p:nvSpPr>
        <p:spPr>
          <a:xfrm>
            <a:off x="619126" y="3406198"/>
            <a:ext cx="163987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Intuitive Example:</a:t>
            </a:r>
            <a:endParaRPr lang="en-US" sz="1395" dirty="0"/>
          </a:p>
        </p:txBody>
      </p:sp>
      <p:sp>
        <p:nvSpPr>
          <p:cNvPr id="16" name="Text 10"/>
          <p:cNvSpPr/>
          <p:nvPr/>
        </p:nvSpPr>
        <p:spPr>
          <a:xfrm>
            <a:off x="2308884" y="3406198"/>
            <a:ext cx="323325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blood pressure readings are MCAR, </a:t>
            </a:r>
            <a:endParaRPr lang="en-US" sz="1395" dirty="0"/>
          </a:p>
        </p:txBody>
      </p:sp>
      <p:sp>
        <p:nvSpPr>
          <p:cNvPr id="17" name="Text 11"/>
          <p:cNvSpPr/>
          <p:nvPr/>
        </p:nvSpPr>
        <p:spPr>
          <a:xfrm>
            <a:off x="619126" y="3691948"/>
            <a:ext cx="460863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the average age of patients with missing BP should be </a:t>
            </a:r>
            <a:endParaRPr lang="en-US" sz="1395" dirty="0"/>
          </a:p>
        </p:txBody>
      </p:sp>
      <p:sp>
        <p:nvSpPr>
          <p:cNvPr id="18" name="Text 12"/>
          <p:cNvSpPr/>
          <p:nvPr/>
        </p:nvSpPr>
        <p:spPr>
          <a:xfrm>
            <a:off x="619126" y="3977698"/>
            <a:ext cx="284372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similar to those with recorded BP.</a:t>
            </a:r>
            <a:endParaRPr lang="en-US" sz="1395" dirty="0"/>
          </a:p>
        </p:txBody>
      </p:sp>
      <p:pic>
        <p:nvPicPr>
          <p:cNvPr id="19" name="Image 4" descr="preencoded.png"/>
          <p:cNvPicPr>
            <a:picLocks noChangeAspect="1"/>
          </p:cNvPicPr>
          <p:nvPr/>
        </p:nvPicPr>
        <p:blipFill>
          <a:blip r:embed="rId7"/>
          <a:stretch>
            <a:fillRect/>
          </a:stretch>
        </p:blipFill>
        <p:spPr>
          <a:xfrm>
            <a:off x="381001" y="4467226"/>
            <a:ext cx="190500" cy="190500"/>
          </a:xfrm>
          <a:prstGeom prst="rect">
            <a:avLst/>
          </a:prstGeom>
        </p:spPr>
      </p:pic>
      <p:sp>
        <p:nvSpPr>
          <p:cNvPr id="20" name="Text 13"/>
          <p:cNvSpPr/>
          <p:nvPr/>
        </p:nvSpPr>
        <p:spPr>
          <a:xfrm>
            <a:off x="666751" y="4453948"/>
            <a:ext cx="148117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Why Test MCAR?</a:t>
            </a:r>
            <a:endParaRPr lang="en-US" sz="1395" dirty="0"/>
          </a:p>
        </p:txBody>
      </p:sp>
      <p:sp>
        <p:nvSpPr>
          <p:cNvPr id="21" name="Text 14"/>
          <p:cNvSpPr/>
          <p:nvPr/>
        </p:nvSpPr>
        <p:spPr>
          <a:xfrm>
            <a:off x="2187142" y="4453948"/>
            <a:ext cx="299601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Many traditional methods (listwise </a:t>
            </a:r>
            <a:endParaRPr lang="en-US" sz="1395" dirty="0"/>
          </a:p>
        </p:txBody>
      </p:sp>
      <p:sp>
        <p:nvSpPr>
          <p:cNvPr id="22" name="Text 15"/>
          <p:cNvSpPr/>
          <p:nvPr/>
        </p:nvSpPr>
        <p:spPr>
          <a:xfrm>
            <a:off x="666751" y="4739698"/>
            <a:ext cx="459901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deletion, pairwise deletion) are only valid under MCAR </a:t>
            </a:r>
            <a:endParaRPr lang="en-US" sz="1395" dirty="0"/>
          </a:p>
        </p:txBody>
      </p:sp>
      <p:sp>
        <p:nvSpPr>
          <p:cNvPr id="23" name="Text 16"/>
          <p:cNvSpPr/>
          <p:nvPr/>
        </p:nvSpPr>
        <p:spPr>
          <a:xfrm>
            <a:off x="666751" y="5025448"/>
            <a:ext cx="92653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conditions.</a:t>
            </a:r>
            <a:endParaRPr lang="en-US" sz="1395" dirty="0"/>
          </a:p>
        </p:txBody>
      </p:sp>
      <p:pic>
        <p:nvPicPr>
          <p:cNvPr id="24" name="Image 5" descr="preencoded.png"/>
          <p:cNvPicPr>
            <a:picLocks noChangeAspect="1"/>
          </p:cNvPicPr>
          <p:nvPr/>
        </p:nvPicPr>
        <p:blipFill>
          <a:blip r:embed="rId8"/>
          <a:stretch>
            <a:fillRect/>
          </a:stretch>
        </p:blipFill>
        <p:spPr>
          <a:xfrm>
            <a:off x="381000" y="5514975"/>
            <a:ext cx="238125" cy="190500"/>
          </a:xfrm>
          <a:prstGeom prst="rect">
            <a:avLst/>
          </a:prstGeom>
        </p:spPr>
      </p:pic>
      <p:sp>
        <p:nvSpPr>
          <p:cNvPr id="25" name="Text 17"/>
          <p:cNvSpPr/>
          <p:nvPr/>
        </p:nvSpPr>
        <p:spPr>
          <a:xfrm>
            <a:off x="714375" y="5501698"/>
            <a:ext cx="181780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Real-World Analogy:</a:t>
            </a:r>
            <a:endParaRPr lang="en-US" sz="1395" dirty="0"/>
          </a:p>
        </p:txBody>
      </p:sp>
      <p:sp>
        <p:nvSpPr>
          <p:cNvPr id="26" name="Text 18"/>
          <p:cNvSpPr/>
          <p:nvPr/>
        </p:nvSpPr>
        <p:spPr>
          <a:xfrm>
            <a:off x="2588345" y="5501698"/>
            <a:ext cx="251350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Like testing if a coin is fair by </a:t>
            </a:r>
            <a:endParaRPr lang="en-US" sz="1395" dirty="0"/>
          </a:p>
        </p:txBody>
      </p:sp>
      <p:sp>
        <p:nvSpPr>
          <p:cNvPr id="27" name="Text 19"/>
          <p:cNvSpPr/>
          <p:nvPr/>
        </p:nvSpPr>
        <p:spPr>
          <a:xfrm>
            <a:off x="714375" y="5787448"/>
            <a:ext cx="483305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checking if heads and tails appear with equal probability, </a:t>
            </a:r>
            <a:endParaRPr lang="en-US" sz="1395" dirty="0"/>
          </a:p>
        </p:txBody>
      </p:sp>
      <p:sp>
        <p:nvSpPr>
          <p:cNvPr id="28" name="Text 20"/>
          <p:cNvSpPr/>
          <p:nvPr/>
        </p:nvSpPr>
        <p:spPr>
          <a:xfrm>
            <a:off x="714375" y="6073198"/>
            <a:ext cx="383117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regardless of when or how the coin is flipped.</a:t>
            </a:r>
            <a:endParaRPr lang="en-US" sz="1395" dirty="0"/>
          </a:p>
        </p:txBody>
      </p:sp>
      <p:pic>
        <p:nvPicPr>
          <p:cNvPr id="29" name="Image 6" descr="preencoded.png"/>
          <p:cNvPicPr>
            <a:picLocks noChangeAspect="1"/>
          </p:cNvPicPr>
          <p:nvPr/>
        </p:nvPicPr>
        <p:blipFill>
          <a:blip r:embed="rId9"/>
          <a:stretch>
            <a:fillRect/>
          </a:stretch>
        </p:blipFill>
        <p:spPr>
          <a:xfrm>
            <a:off x="6238875" y="2458343"/>
            <a:ext cx="5524500" cy="28747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8362867"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Mathematical Foundation of Little's Test - Part 1</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2" y="1310698"/>
            <a:ext cx="186108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Null Hypothesis (H₀):</a:t>
            </a:r>
            <a:endParaRPr lang="en-US" sz="1395" dirty="0"/>
          </a:p>
        </p:txBody>
      </p:sp>
      <p:sp>
        <p:nvSpPr>
          <p:cNvPr id="6" name="Text 2"/>
          <p:cNvSpPr/>
          <p:nvPr/>
        </p:nvSpPr>
        <p:spPr>
          <a:xfrm>
            <a:off x="2575397" y="1310698"/>
            <a:ext cx="306333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The data are Missing Completely At </a:t>
            </a:r>
            <a:endParaRPr lang="en-US" sz="1395" dirty="0"/>
          </a:p>
        </p:txBody>
      </p:sp>
      <p:sp>
        <p:nvSpPr>
          <p:cNvPr id="7" name="Text 3"/>
          <p:cNvSpPr/>
          <p:nvPr/>
        </p:nvSpPr>
        <p:spPr>
          <a:xfrm>
            <a:off x="666751" y="1596448"/>
            <a:ext cx="138018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Random (MCAR)</a:t>
            </a:r>
            <a:endParaRPr lang="en-US" sz="1395" dirty="0"/>
          </a:p>
        </p:txBody>
      </p:sp>
      <p:pic>
        <p:nvPicPr>
          <p:cNvPr id="8" name="Image 2" descr="preencoded.png"/>
          <p:cNvPicPr>
            <a:picLocks noChangeAspect="1"/>
          </p:cNvPicPr>
          <p:nvPr/>
        </p:nvPicPr>
        <p:blipFill>
          <a:blip r:embed="rId5"/>
          <a:stretch>
            <a:fillRect/>
          </a:stretch>
        </p:blipFill>
        <p:spPr>
          <a:xfrm>
            <a:off x="381001" y="2085975"/>
            <a:ext cx="190500" cy="190500"/>
          </a:xfrm>
          <a:prstGeom prst="rect">
            <a:avLst/>
          </a:prstGeom>
        </p:spPr>
      </p:pic>
      <p:sp>
        <p:nvSpPr>
          <p:cNvPr id="9" name="Text 4"/>
          <p:cNvSpPr/>
          <p:nvPr/>
        </p:nvSpPr>
        <p:spPr>
          <a:xfrm>
            <a:off x="666752" y="2072698"/>
            <a:ext cx="2494273"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Alternative Hypothesis (H₁):</a:t>
            </a:r>
            <a:endParaRPr lang="en-US" sz="1395" dirty="0"/>
          </a:p>
        </p:txBody>
      </p:sp>
      <p:sp>
        <p:nvSpPr>
          <p:cNvPr id="10" name="Text 5"/>
          <p:cNvSpPr/>
          <p:nvPr/>
        </p:nvSpPr>
        <p:spPr>
          <a:xfrm>
            <a:off x="3227859" y="2072698"/>
            <a:ext cx="263213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The data are not MCAR (either </a:t>
            </a:r>
            <a:endParaRPr lang="en-US" sz="1395" dirty="0"/>
          </a:p>
        </p:txBody>
      </p:sp>
      <p:sp>
        <p:nvSpPr>
          <p:cNvPr id="11" name="Text 6"/>
          <p:cNvSpPr/>
          <p:nvPr/>
        </p:nvSpPr>
        <p:spPr>
          <a:xfrm>
            <a:off x="666751" y="2358448"/>
            <a:ext cx="124713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MAR or MNAR)</a:t>
            </a:r>
            <a:endParaRPr lang="en-US" sz="1395" dirty="0"/>
          </a:p>
        </p:txBody>
      </p:sp>
      <p:pic>
        <p:nvPicPr>
          <p:cNvPr id="12" name="Image 3" descr="preencoded.png"/>
          <p:cNvPicPr>
            <a:picLocks noChangeAspect="1"/>
          </p:cNvPicPr>
          <p:nvPr/>
        </p:nvPicPr>
        <p:blipFill>
          <a:blip r:embed="rId6"/>
          <a:stretch>
            <a:fillRect/>
          </a:stretch>
        </p:blipFill>
        <p:spPr>
          <a:xfrm>
            <a:off x="381001" y="2847975"/>
            <a:ext cx="190500" cy="190500"/>
          </a:xfrm>
          <a:prstGeom prst="rect">
            <a:avLst/>
          </a:prstGeom>
        </p:spPr>
      </p:pic>
      <p:sp>
        <p:nvSpPr>
          <p:cNvPr id="13" name="Text 7"/>
          <p:cNvSpPr/>
          <p:nvPr/>
        </p:nvSpPr>
        <p:spPr>
          <a:xfrm>
            <a:off x="666751" y="2834698"/>
            <a:ext cx="1365758"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Basic Notation:</a:t>
            </a:r>
            <a:endParaRPr lang="en-US" sz="1395" dirty="0"/>
          </a:p>
        </p:txBody>
      </p:sp>
      <p:sp>
        <p:nvSpPr>
          <p:cNvPr id="14" name="Shape 8"/>
          <p:cNvSpPr/>
          <p:nvPr/>
        </p:nvSpPr>
        <p:spPr>
          <a:xfrm>
            <a:off x="381001" y="3276601"/>
            <a:ext cx="5619751" cy="1104900"/>
          </a:xfrm>
          <a:prstGeom prst="rect">
            <a:avLst/>
          </a:prstGeom>
          <a:solidFill>
            <a:srgbClr val="3498DB">
              <a:alpha val="10000"/>
            </a:srgbClr>
          </a:solidFill>
          <a:ln/>
        </p:spPr>
      </p:sp>
      <p:sp>
        <p:nvSpPr>
          <p:cNvPr id="17" name="Text 11"/>
          <p:cNvSpPr/>
          <p:nvPr/>
        </p:nvSpPr>
        <p:spPr>
          <a:xfrm>
            <a:off x="664667" y="3399103"/>
            <a:ext cx="297036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Complete data matrix (observed + missing)</a:t>
            </a:r>
            <a:endParaRPr lang="en-US" sz="1116" dirty="0"/>
          </a:p>
        </p:txBody>
      </p:sp>
      <p:sp>
        <p:nvSpPr>
          <p:cNvPr id="22" name="Text 16"/>
          <p:cNvSpPr/>
          <p:nvPr/>
        </p:nvSpPr>
        <p:spPr>
          <a:xfrm>
            <a:off x="811486" y="3627703"/>
            <a:ext cx="180979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Observed part of the data</a:t>
            </a:r>
            <a:endParaRPr lang="en-US" sz="1116" dirty="0"/>
          </a:p>
        </p:txBody>
      </p:sp>
      <p:sp>
        <p:nvSpPr>
          <p:cNvPr id="27" name="Text 21"/>
          <p:cNvSpPr/>
          <p:nvPr/>
        </p:nvSpPr>
        <p:spPr>
          <a:xfrm>
            <a:off x="851818" y="3856303"/>
            <a:ext cx="167834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Missing part of the data</a:t>
            </a:r>
            <a:endParaRPr lang="en-US" sz="1116" dirty="0"/>
          </a:p>
        </p:txBody>
      </p:sp>
      <p:sp>
        <p:nvSpPr>
          <p:cNvPr id="29" name="Text 23"/>
          <p:cNvSpPr/>
          <p:nvPr/>
        </p:nvSpPr>
        <p:spPr>
          <a:xfrm>
            <a:off x="663924" y="4084903"/>
            <a:ext cx="3856825"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Missing data indicator matrix (1 = observed, 0 = missing)</a:t>
            </a:r>
            <a:endParaRPr lang="en-US" sz="1116" dirty="0"/>
          </a:p>
        </p:txBody>
      </p:sp>
      <p:pic>
        <p:nvPicPr>
          <p:cNvPr id="30" name="Image 4" descr="preencoded.png"/>
          <p:cNvPicPr>
            <a:picLocks noChangeAspect="1"/>
          </p:cNvPicPr>
          <p:nvPr/>
        </p:nvPicPr>
        <p:blipFill>
          <a:blip r:embed="rId7"/>
          <a:stretch>
            <a:fillRect/>
          </a:stretch>
        </p:blipFill>
        <p:spPr>
          <a:xfrm>
            <a:off x="381001" y="4572001"/>
            <a:ext cx="190500" cy="190500"/>
          </a:xfrm>
          <a:prstGeom prst="rect">
            <a:avLst/>
          </a:prstGeom>
        </p:spPr>
      </p:pic>
      <p:sp>
        <p:nvSpPr>
          <p:cNvPr id="31" name="Text 24"/>
          <p:cNvSpPr/>
          <p:nvPr/>
        </p:nvSpPr>
        <p:spPr>
          <a:xfrm>
            <a:off x="666751" y="4558723"/>
            <a:ext cx="2026196"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Missing Data Patterns:</a:t>
            </a:r>
            <a:endParaRPr lang="en-US" sz="1395" dirty="0"/>
          </a:p>
        </p:txBody>
      </p:sp>
      <p:sp>
        <p:nvSpPr>
          <p:cNvPr id="32" name="Text 25"/>
          <p:cNvSpPr/>
          <p:nvPr/>
        </p:nvSpPr>
        <p:spPr>
          <a:xfrm>
            <a:off x="2769692" y="4558723"/>
            <a:ext cx="245099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Group observations by their </a:t>
            </a:r>
            <a:endParaRPr lang="en-US" sz="1395" dirty="0"/>
          </a:p>
        </p:txBody>
      </p:sp>
      <p:sp>
        <p:nvSpPr>
          <p:cNvPr id="33" name="Text 26"/>
          <p:cNvSpPr/>
          <p:nvPr/>
        </p:nvSpPr>
        <p:spPr>
          <a:xfrm>
            <a:off x="666751" y="4844472"/>
            <a:ext cx="233717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pattern of missingness. For </a:t>
            </a:r>
            <a:endParaRPr lang="en-US" sz="1395" dirty="0"/>
          </a:p>
        </p:txBody>
      </p:sp>
      <p:sp>
        <p:nvSpPr>
          <p:cNvPr id="34" name="Text 27"/>
          <p:cNvSpPr/>
          <p:nvPr/>
        </p:nvSpPr>
        <p:spPr>
          <a:xfrm>
            <a:off x="3156422" y="4731195"/>
            <a:ext cx="65" cy="279307"/>
          </a:xfrm>
          <a:prstGeom prst="rect">
            <a:avLst/>
          </a:prstGeom>
          <a:noFill/>
          <a:ln/>
        </p:spPr>
        <p:txBody>
          <a:bodyPr wrap="none" lIns="0" tIns="0" rIns="0" bIns="0" rtlCol="0" anchor="ctr">
            <a:spAutoFit/>
          </a:bodyPr>
          <a:lstStyle/>
          <a:p>
            <a:endParaRPr lang="en-US" sz="1815" dirty="0"/>
          </a:p>
        </p:txBody>
      </p:sp>
      <p:sp>
        <p:nvSpPr>
          <p:cNvPr id="35" name="Text 28"/>
          <p:cNvSpPr/>
          <p:nvPr/>
        </p:nvSpPr>
        <p:spPr>
          <a:xfrm>
            <a:off x="3272359" y="4844472"/>
            <a:ext cx="171361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variables, there are </a:t>
            </a:r>
            <a:endParaRPr lang="en-US" sz="1395" dirty="0"/>
          </a:p>
        </p:txBody>
      </p:sp>
      <p:sp>
        <p:nvSpPr>
          <p:cNvPr id="36" name="Text 29"/>
          <p:cNvSpPr/>
          <p:nvPr/>
        </p:nvSpPr>
        <p:spPr>
          <a:xfrm>
            <a:off x="666751" y="5130223"/>
            <a:ext cx="93775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potentially </a:t>
            </a:r>
            <a:endParaRPr lang="en-US" sz="1395" dirty="0"/>
          </a:p>
        </p:txBody>
      </p:sp>
      <p:sp>
        <p:nvSpPr>
          <p:cNvPr id="37" name="Text 30"/>
          <p:cNvSpPr/>
          <p:nvPr/>
        </p:nvSpPr>
        <p:spPr>
          <a:xfrm>
            <a:off x="1662894" y="5044143"/>
            <a:ext cx="65" cy="279307"/>
          </a:xfrm>
          <a:prstGeom prst="rect">
            <a:avLst/>
          </a:prstGeom>
          <a:noFill/>
          <a:ln/>
        </p:spPr>
        <p:txBody>
          <a:bodyPr wrap="none" lIns="0" tIns="0" rIns="0" bIns="0" rtlCol="0" anchor="ctr">
            <a:spAutoFit/>
          </a:bodyPr>
          <a:lstStyle/>
          <a:p>
            <a:endParaRPr lang="en-US" sz="1815" dirty="0"/>
          </a:p>
        </p:txBody>
      </p:sp>
      <p:sp>
        <p:nvSpPr>
          <p:cNvPr id="38" name="Text 31"/>
          <p:cNvSpPr/>
          <p:nvPr/>
        </p:nvSpPr>
        <p:spPr>
          <a:xfrm>
            <a:off x="1778162" y="5041707"/>
            <a:ext cx="65" cy="184538"/>
          </a:xfrm>
          <a:prstGeom prst="rect">
            <a:avLst/>
          </a:prstGeom>
          <a:noFill/>
          <a:ln/>
        </p:spPr>
        <p:txBody>
          <a:bodyPr wrap="none" lIns="0" tIns="0" rIns="0" bIns="0" rtlCol="0" anchor="ctr">
            <a:spAutoFit/>
          </a:bodyPr>
          <a:lstStyle/>
          <a:p>
            <a:endParaRPr lang="en-US" sz="1199" dirty="0"/>
          </a:p>
        </p:txBody>
      </p:sp>
      <p:sp>
        <p:nvSpPr>
          <p:cNvPr id="39" name="Text 32"/>
          <p:cNvSpPr/>
          <p:nvPr/>
        </p:nvSpPr>
        <p:spPr>
          <a:xfrm>
            <a:off x="1860091" y="5130223"/>
            <a:ext cx="158056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different patterns.</a:t>
            </a:r>
            <a:endParaRPr lang="en-US" sz="1395" dirty="0"/>
          </a:p>
        </p:txBody>
      </p:sp>
      <p:pic>
        <p:nvPicPr>
          <p:cNvPr id="40" name="Image 5" descr="preencoded.png"/>
          <p:cNvPicPr>
            <a:picLocks noChangeAspect="1"/>
          </p:cNvPicPr>
          <p:nvPr/>
        </p:nvPicPr>
        <p:blipFill>
          <a:blip r:embed="rId8"/>
          <a:stretch>
            <a:fillRect/>
          </a:stretch>
        </p:blipFill>
        <p:spPr>
          <a:xfrm>
            <a:off x="6238875" y="2028826"/>
            <a:ext cx="5524500" cy="36957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8362867"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Mathematical Foundation of Little's Test - Part 2</a:t>
            </a:r>
            <a:endParaRPr lang="en-US" sz="2700" dirty="0"/>
          </a:p>
        </p:txBody>
      </p:sp>
      <p:pic>
        <p:nvPicPr>
          <p:cNvPr id="4" name="Image 1" descr="preencoded.png"/>
          <p:cNvPicPr>
            <a:picLocks noChangeAspect="1"/>
          </p:cNvPicPr>
          <p:nvPr/>
        </p:nvPicPr>
        <p:blipFill>
          <a:blip r:embed="rId4"/>
          <a:stretch>
            <a:fillRect/>
          </a:stretch>
        </p:blipFill>
        <p:spPr>
          <a:xfrm>
            <a:off x="381000" y="1323975"/>
            <a:ext cx="214312" cy="190500"/>
          </a:xfrm>
          <a:prstGeom prst="rect">
            <a:avLst/>
          </a:prstGeom>
        </p:spPr>
      </p:pic>
      <p:sp>
        <p:nvSpPr>
          <p:cNvPr id="5" name="Text 1"/>
          <p:cNvSpPr/>
          <p:nvPr/>
        </p:nvSpPr>
        <p:spPr>
          <a:xfrm>
            <a:off x="690564" y="1310698"/>
            <a:ext cx="1995739"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 Statistic Formula:</a:t>
            </a:r>
            <a:endParaRPr lang="en-US" sz="1395" dirty="0"/>
          </a:p>
        </p:txBody>
      </p:sp>
      <p:sp>
        <p:nvSpPr>
          <p:cNvPr id="7" name="Shape 3"/>
          <p:cNvSpPr/>
          <p:nvPr/>
        </p:nvSpPr>
        <p:spPr>
          <a:xfrm>
            <a:off x="381001" y="1752600"/>
            <a:ext cx="38100" cy="1850864"/>
          </a:xfrm>
          <a:prstGeom prst="rect">
            <a:avLst/>
          </a:prstGeom>
          <a:solidFill>
            <a:srgbClr val="3498DB"/>
          </a:solidFill>
          <a:ln/>
        </p:spPr>
      </p:sp>
      <p:sp>
        <p:nvSpPr>
          <p:cNvPr id="38" name="Text 34"/>
          <p:cNvSpPr/>
          <p:nvPr/>
        </p:nvSpPr>
        <p:spPr>
          <a:xfrm>
            <a:off x="523875" y="2151736"/>
            <a:ext cx="48250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Where:</a:t>
            </a:r>
            <a:endParaRPr lang="en-US" sz="1116" dirty="0"/>
          </a:p>
        </p:txBody>
      </p:sp>
      <p:sp>
        <p:nvSpPr>
          <p:cNvPr id="40" name="Text 36"/>
          <p:cNvSpPr/>
          <p:nvPr/>
        </p:nvSpPr>
        <p:spPr>
          <a:xfrm>
            <a:off x="640668" y="2379147"/>
            <a:ext cx="2361224"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number of missing data patterns</a:t>
            </a:r>
            <a:endParaRPr lang="en-US" sz="1116" dirty="0"/>
          </a:p>
        </p:txBody>
      </p:sp>
      <p:sp>
        <p:nvSpPr>
          <p:cNvPr id="43" name="Text 39"/>
          <p:cNvSpPr/>
          <p:nvPr/>
        </p:nvSpPr>
        <p:spPr>
          <a:xfrm>
            <a:off x="703623" y="2607747"/>
            <a:ext cx="2000548"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number of cases in pattern </a:t>
            </a:r>
            <a:endParaRPr lang="en-US" sz="1116" dirty="0"/>
          </a:p>
        </p:txBody>
      </p:sp>
      <p:sp>
        <p:nvSpPr>
          <p:cNvPr id="44" name="Text 40"/>
          <p:cNvSpPr/>
          <p:nvPr/>
        </p:nvSpPr>
        <p:spPr>
          <a:xfrm>
            <a:off x="2842729" y="2541943"/>
            <a:ext cx="41678"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j</a:t>
            </a:r>
            <a:endParaRPr lang="en-US" sz="1352" dirty="0"/>
          </a:p>
        </p:txBody>
      </p:sp>
      <p:sp>
        <p:nvSpPr>
          <p:cNvPr id="48" name="Text 44"/>
          <p:cNvSpPr/>
          <p:nvPr/>
        </p:nvSpPr>
        <p:spPr>
          <a:xfrm>
            <a:off x="683308" y="2843007"/>
            <a:ext cx="1793761"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mean vector for pattern </a:t>
            </a:r>
            <a:endParaRPr lang="en-US" sz="1116" dirty="0"/>
          </a:p>
        </p:txBody>
      </p:sp>
      <p:sp>
        <p:nvSpPr>
          <p:cNvPr id="49" name="Text 45"/>
          <p:cNvSpPr/>
          <p:nvPr/>
        </p:nvSpPr>
        <p:spPr>
          <a:xfrm>
            <a:off x="2602967" y="2777203"/>
            <a:ext cx="44884" cy="208070"/>
          </a:xfrm>
          <a:prstGeom prst="rect">
            <a:avLst/>
          </a:prstGeom>
          <a:noFill/>
          <a:ln/>
        </p:spPr>
        <p:txBody>
          <a:bodyPr wrap="none" lIns="0" tIns="0" rIns="0" bIns="0" rtlCol="0" anchor="ctr">
            <a:spAutoFit/>
          </a:bodyPr>
          <a:lstStyle/>
          <a:p>
            <a:r>
              <a:rPr lang="en-US" sz="1352" dirty="0">
                <a:solidFill>
                  <a:srgbClr val="ECF0F1"/>
                </a:solidFill>
                <a:latin typeface="math" pitchFamily="34" charset="0"/>
                <a:ea typeface="math" pitchFamily="34" charset="-122"/>
                <a:cs typeface="math" pitchFamily="34" charset="-120"/>
              </a:rPr>
              <a:t>j</a:t>
            </a:r>
            <a:endParaRPr lang="en-US" sz="1352" dirty="0"/>
          </a:p>
        </p:txBody>
      </p:sp>
      <p:sp>
        <p:nvSpPr>
          <p:cNvPr id="52" name="Text 48"/>
          <p:cNvSpPr/>
          <p:nvPr/>
        </p:nvSpPr>
        <p:spPr>
          <a:xfrm>
            <a:off x="614289" y="3078267"/>
            <a:ext cx="1477969"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overall mean vector</a:t>
            </a:r>
            <a:endParaRPr lang="en-US" sz="1116" dirty="0"/>
          </a:p>
        </p:txBody>
      </p:sp>
      <p:sp>
        <p:nvSpPr>
          <p:cNvPr id="54" name="Text 50"/>
          <p:cNvSpPr/>
          <p:nvPr/>
        </p:nvSpPr>
        <p:spPr>
          <a:xfrm>
            <a:off x="657113" y="3306867"/>
            <a:ext cx="1346522"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 covariance matrix</a:t>
            </a:r>
            <a:endParaRPr lang="en-US" sz="1116" dirty="0"/>
          </a:p>
        </p:txBody>
      </p:sp>
      <p:pic>
        <p:nvPicPr>
          <p:cNvPr id="55" name="Image 2" descr="preencoded.png"/>
          <p:cNvPicPr>
            <a:picLocks noChangeAspect="1"/>
          </p:cNvPicPr>
          <p:nvPr/>
        </p:nvPicPr>
        <p:blipFill>
          <a:blip r:embed="rId5"/>
          <a:stretch>
            <a:fillRect/>
          </a:stretch>
        </p:blipFill>
        <p:spPr>
          <a:xfrm>
            <a:off x="381000" y="3793965"/>
            <a:ext cx="142875" cy="190500"/>
          </a:xfrm>
          <a:prstGeom prst="rect">
            <a:avLst/>
          </a:prstGeom>
        </p:spPr>
      </p:pic>
      <p:sp>
        <p:nvSpPr>
          <p:cNvPr id="56" name="Text 51"/>
          <p:cNvSpPr/>
          <p:nvPr/>
        </p:nvSpPr>
        <p:spPr>
          <a:xfrm>
            <a:off x="619126" y="3780687"/>
            <a:ext cx="185627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Degrees of Freedom:</a:t>
            </a:r>
            <a:endParaRPr lang="en-US" sz="1395" dirty="0"/>
          </a:p>
        </p:txBody>
      </p:sp>
      <p:sp>
        <p:nvSpPr>
          <p:cNvPr id="57" name="Text 52"/>
          <p:cNvSpPr/>
          <p:nvPr/>
        </p:nvSpPr>
        <p:spPr>
          <a:xfrm>
            <a:off x="2547194" y="3780687"/>
            <a:ext cx="305372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Calculated based on the number of </a:t>
            </a:r>
            <a:endParaRPr lang="en-US" sz="1395" dirty="0"/>
          </a:p>
        </p:txBody>
      </p:sp>
      <p:sp>
        <p:nvSpPr>
          <p:cNvPr id="58" name="Text 53"/>
          <p:cNvSpPr/>
          <p:nvPr/>
        </p:nvSpPr>
        <p:spPr>
          <a:xfrm>
            <a:off x="619126" y="4066436"/>
            <a:ext cx="229870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patterns and variables. For </a:t>
            </a:r>
            <a:endParaRPr lang="en-US" sz="1395" dirty="0"/>
          </a:p>
        </p:txBody>
      </p:sp>
      <p:sp>
        <p:nvSpPr>
          <p:cNvPr id="59" name="Text 54"/>
          <p:cNvSpPr/>
          <p:nvPr/>
        </p:nvSpPr>
        <p:spPr>
          <a:xfrm>
            <a:off x="3062883" y="3950777"/>
            <a:ext cx="65" cy="279307"/>
          </a:xfrm>
          <a:prstGeom prst="rect">
            <a:avLst/>
          </a:prstGeom>
          <a:noFill/>
          <a:ln/>
        </p:spPr>
        <p:txBody>
          <a:bodyPr wrap="none" lIns="0" tIns="0" rIns="0" bIns="0" rtlCol="0" anchor="ctr">
            <a:spAutoFit/>
          </a:bodyPr>
          <a:lstStyle/>
          <a:p>
            <a:endParaRPr lang="en-US" sz="1815" dirty="0"/>
          </a:p>
        </p:txBody>
      </p:sp>
      <p:sp>
        <p:nvSpPr>
          <p:cNvPr id="60" name="Text 55"/>
          <p:cNvSpPr/>
          <p:nvPr/>
        </p:nvSpPr>
        <p:spPr>
          <a:xfrm>
            <a:off x="3208772" y="4066436"/>
            <a:ext cx="117179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patterns and </a:t>
            </a:r>
            <a:endParaRPr lang="en-US" sz="1395" dirty="0"/>
          </a:p>
        </p:txBody>
      </p:sp>
      <p:sp>
        <p:nvSpPr>
          <p:cNvPr id="61" name="Text 56"/>
          <p:cNvSpPr/>
          <p:nvPr/>
        </p:nvSpPr>
        <p:spPr>
          <a:xfrm>
            <a:off x="4455803" y="3953159"/>
            <a:ext cx="65" cy="279307"/>
          </a:xfrm>
          <a:prstGeom prst="rect">
            <a:avLst/>
          </a:prstGeom>
          <a:noFill/>
          <a:ln/>
        </p:spPr>
        <p:txBody>
          <a:bodyPr wrap="none" lIns="0" tIns="0" rIns="0" bIns="0" rtlCol="0" anchor="ctr">
            <a:spAutoFit/>
          </a:bodyPr>
          <a:lstStyle/>
          <a:p>
            <a:endParaRPr lang="en-US" sz="1815" dirty="0"/>
          </a:p>
        </p:txBody>
      </p:sp>
      <p:sp>
        <p:nvSpPr>
          <p:cNvPr id="62" name="Text 57"/>
          <p:cNvSpPr/>
          <p:nvPr/>
        </p:nvSpPr>
        <p:spPr>
          <a:xfrm>
            <a:off x="4571740" y="4066436"/>
            <a:ext cx="125675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variables, df = </a:t>
            </a:r>
            <a:endParaRPr lang="en-US" sz="1395" dirty="0"/>
          </a:p>
        </p:txBody>
      </p:sp>
      <p:sp>
        <p:nvSpPr>
          <p:cNvPr id="75" name="Text 70"/>
          <p:cNvSpPr/>
          <p:nvPr/>
        </p:nvSpPr>
        <p:spPr>
          <a:xfrm>
            <a:off x="2643299" y="4255429"/>
            <a:ext cx="65" cy="279307"/>
          </a:xfrm>
          <a:prstGeom prst="rect">
            <a:avLst/>
          </a:prstGeom>
          <a:noFill/>
          <a:ln/>
        </p:spPr>
        <p:txBody>
          <a:bodyPr wrap="none" lIns="0" tIns="0" rIns="0" bIns="0" rtlCol="0" anchor="ctr">
            <a:spAutoFit/>
          </a:bodyPr>
          <a:lstStyle/>
          <a:p>
            <a:endParaRPr lang="en-US" sz="1815" dirty="0"/>
          </a:p>
        </p:txBody>
      </p:sp>
      <p:sp>
        <p:nvSpPr>
          <p:cNvPr id="77" name="Text 72"/>
          <p:cNvSpPr/>
          <p:nvPr/>
        </p:nvSpPr>
        <p:spPr>
          <a:xfrm>
            <a:off x="2845445" y="4368707"/>
            <a:ext cx="231153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is the number of observed </a:t>
            </a:r>
            <a:endParaRPr lang="en-US" sz="1395" dirty="0"/>
          </a:p>
        </p:txBody>
      </p:sp>
      <p:sp>
        <p:nvSpPr>
          <p:cNvPr id="78" name="Text 73"/>
          <p:cNvSpPr/>
          <p:nvPr/>
        </p:nvSpPr>
        <p:spPr>
          <a:xfrm>
            <a:off x="619126" y="4691440"/>
            <a:ext cx="167834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variables in pattern </a:t>
            </a:r>
            <a:endParaRPr lang="en-US" sz="1395" dirty="0"/>
          </a:p>
        </p:txBody>
      </p:sp>
      <p:sp>
        <p:nvSpPr>
          <p:cNvPr id="79" name="Text 74"/>
          <p:cNvSpPr/>
          <p:nvPr/>
        </p:nvSpPr>
        <p:spPr>
          <a:xfrm>
            <a:off x="2403351" y="4600784"/>
            <a:ext cx="60914" cy="279307"/>
          </a:xfrm>
          <a:prstGeom prst="rect">
            <a:avLst/>
          </a:prstGeom>
          <a:noFill/>
          <a:ln/>
        </p:spPr>
        <p:txBody>
          <a:bodyPr wrap="none" lIns="0" tIns="0" rIns="0" bIns="0" rtlCol="0" anchor="ctr">
            <a:spAutoFit/>
          </a:bodyPr>
          <a:lstStyle/>
          <a:p>
            <a:r>
              <a:rPr lang="en-US" sz="1815" dirty="0">
                <a:solidFill>
                  <a:srgbClr val="ECF0F1"/>
                </a:solidFill>
                <a:latin typeface="math" pitchFamily="34" charset="0"/>
                <a:ea typeface="math" pitchFamily="34" charset="-122"/>
                <a:cs typeface="math" pitchFamily="34" charset="-120"/>
              </a:rPr>
              <a:t>j</a:t>
            </a:r>
            <a:endParaRPr lang="en-US" sz="1815" dirty="0"/>
          </a:p>
        </p:txBody>
      </p:sp>
      <p:sp>
        <p:nvSpPr>
          <p:cNvPr id="80" name="Text 75"/>
          <p:cNvSpPr/>
          <p:nvPr/>
        </p:nvSpPr>
        <p:spPr>
          <a:xfrm>
            <a:off x="2498303" y="4691440"/>
            <a:ext cx="4809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t>
            </a:r>
            <a:endParaRPr lang="en-US" sz="1395" dirty="0"/>
          </a:p>
        </p:txBody>
      </p:sp>
      <p:pic>
        <p:nvPicPr>
          <p:cNvPr id="81" name="Image 3" descr="preencoded.png"/>
          <p:cNvPicPr>
            <a:picLocks noChangeAspect="1"/>
          </p:cNvPicPr>
          <p:nvPr/>
        </p:nvPicPr>
        <p:blipFill>
          <a:blip r:embed="rId6"/>
          <a:stretch>
            <a:fillRect/>
          </a:stretch>
        </p:blipFill>
        <p:spPr>
          <a:xfrm>
            <a:off x="381001" y="5180969"/>
            <a:ext cx="190500" cy="190500"/>
          </a:xfrm>
          <a:prstGeom prst="rect">
            <a:avLst/>
          </a:prstGeom>
        </p:spPr>
      </p:pic>
      <p:sp>
        <p:nvSpPr>
          <p:cNvPr id="82" name="Text 76"/>
          <p:cNvSpPr/>
          <p:nvPr/>
        </p:nvSpPr>
        <p:spPr>
          <a:xfrm>
            <a:off x="666751" y="5167691"/>
            <a:ext cx="113653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Distribution:</a:t>
            </a:r>
            <a:endParaRPr lang="en-US" sz="1395" dirty="0"/>
          </a:p>
        </p:txBody>
      </p:sp>
      <p:sp>
        <p:nvSpPr>
          <p:cNvPr id="83" name="Text 77"/>
          <p:cNvSpPr/>
          <p:nvPr/>
        </p:nvSpPr>
        <p:spPr>
          <a:xfrm>
            <a:off x="1836613" y="5167691"/>
            <a:ext cx="366286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Under the null hypothesis (MCAR), the test </a:t>
            </a:r>
            <a:endParaRPr lang="en-US" sz="1395" dirty="0"/>
          </a:p>
        </p:txBody>
      </p:sp>
      <p:sp>
        <p:nvSpPr>
          <p:cNvPr id="84" name="Text 78"/>
          <p:cNvSpPr/>
          <p:nvPr/>
        </p:nvSpPr>
        <p:spPr>
          <a:xfrm>
            <a:off x="666751" y="5453440"/>
            <a:ext cx="68929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statistic </a:t>
            </a:r>
            <a:endParaRPr lang="en-US" sz="1395" dirty="0"/>
          </a:p>
        </p:txBody>
      </p:sp>
      <p:sp>
        <p:nvSpPr>
          <p:cNvPr id="85" name="Text 79"/>
          <p:cNvSpPr/>
          <p:nvPr/>
        </p:nvSpPr>
        <p:spPr>
          <a:xfrm>
            <a:off x="1401701" y="5399211"/>
            <a:ext cx="65" cy="279307"/>
          </a:xfrm>
          <a:prstGeom prst="rect">
            <a:avLst/>
          </a:prstGeom>
          <a:noFill/>
          <a:ln/>
        </p:spPr>
        <p:txBody>
          <a:bodyPr wrap="none" lIns="0" tIns="0" rIns="0" bIns="0" rtlCol="0" anchor="ctr">
            <a:spAutoFit/>
          </a:bodyPr>
          <a:lstStyle/>
          <a:p>
            <a:endParaRPr lang="en-US" sz="1815" dirty="0"/>
          </a:p>
        </p:txBody>
      </p:sp>
      <p:sp>
        <p:nvSpPr>
          <p:cNvPr id="86" name="Text 80"/>
          <p:cNvSpPr/>
          <p:nvPr/>
        </p:nvSpPr>
        <p:spPr>
          <a:xfrm>
            <a:off x="1516001" y="5362543"/>
            <a:ext cx="65" cy="184538"/>
          </a:xfrm>
          <a:prstGeom prst="rect">
            <a:avLst/>
          </a:prstGeom>
          <a:noFill/>
          <a:ln/>
        </p:spPr>
        <p:txBody>
          <a:bodyPr wrap="none" lIns="0" tIns="0" rIns="0" bIns="0" rtlCol="0" anchor="ctr">
            <a:spAutoFit/>
          </a:bodyPr>
          <a:lstStyle/>
          <a:p>
            <a:endParaRPr lang="en-US" sz="1199" dirty="0"/>
          </a:p>
        </p:txBody>
      </p:sp>
      <p:sp>
        <p:nvSpPr>
          <p:cNvPr id="87" name="Text 81"/>
          <p:cNvSpPr/>
          <p:nvPr/>
        </p:nvSpPr>
        <p:spPr>
          <a:xfrm>
            <a:off x="1622115" y="5453440"/>
            <a:ext cx="352660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follows a chi-square distribution with the </a:t>
            </a:r>
            <a:endParaRPr lang="en-US" sz="1395" dirty="0"/>
          </a:p>
        </p:txBody>
      </p:sp>
      <p:sp>
        <p:nvSpPr>
          <p:cNvPr id="88" name="Text 82"/>
          <p:cNvSpPr/>
          <p:nvPr/>
        </p:nvSpPr>
        <p:spPr>
          <a:xfrm>
            <a:off x="666751" y="5739191"/>
            <a:ext cx="261770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calculated degrees of freedom.</a:t>
            </a:r>
            <a:endParaRPr lang="en-US" sz="1395" dirty="0"/>
          </a:p>
        </p:txBody>
      </p:sp>
      <p:pic>
        <p:nvPicPr>
          <p:cNvPr id="89" name="Image 4" descr="preencoded.png"/>
          <p:cNvPicPr>
            <a:picLocks noChangeAspect="1"/>
          </p:cNvPicPr>
          <p:nvPr/>
        </p:nvPicPr>
        <p:blipFill>
          <a:blip r:embed="rId7"/>
          <a:stretch>
            <a:fillRect/>
          </a:stretch>
        </p:blipFill>
        <p:spPr>
          <a:xfrm>
            <a:off x="6238875" y="1983544"/>
            <a:ext cx="5524500" cy="378626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1" y="430297"/>
            <a:ext cx="8459047"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Implementation and Assumptions of Little's Test</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1" y="1310698"/>
            <a:ext cx="3231654"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Multivariate Normality Assumption:</a:t>
            </a:r>
            <a:endParaRPr lang="en-US" sz="1395" dirty="0"/>
          </a:p>
        </p:txBody>
      </p:sp>
      <p:sp>
        <p:nvSpPr>
          <p:cNvPr id="6" name="Text 2"/>
          <p:cNvSpPr/>
          <p:nvPr/>
        </p:nvSpPr>
        <p:spPr>
          <a:xfrm>
            <a:off x="4008501" y="1310698"/>
            <a:ext cx="179215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Little's test assumes </a:t>
            </a:r>
            <a:endParaRPr lang="en-US" sz="1395" dirty="0"/>
          </a:p>
        </p:txBody>
      </p:sp>
      <p:sp>
        <p:nvSpPr>
          <p:cNvPr id="7" name="Text 3"/>
          <p:cNvSpPr/>
          <p:nvPr/>
        </p:nvSpPr>
        <p:spPr>
          <a:xfrm>
            <a:off x="666751" y="1596448"/>
            <a:ext cx="457817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that the data follow a multivariate normal distribution.</a:t>
            </a:r>
            <a:endParaRPr lang="en-US" sz="1395" dirty="0"/>
          </a:p>
        </p:txBody>
      </p:sp>
      <p:pic>
        <p:nvPicPr>
          <p:cNvPr id="8" name="Image 2" descr="preencoded.png"/>
          <p:cNvPicPr>
            <a:picLocks noChangeAspect="1"/>
          </p:cNvPicPr>
          <p:nvPr/>
        </p:nvPicPr>
        <p:blipFill>
          <a:blip r:embed="rId5"/>
          <a:stretch>
            <a:fillRect/>
          </a:stretch>
        </p:blipFill>
        <p:spPr>
          <a:xfrm>
            <a:off x="381000" y="2085975"/>
            <a:ext cx="238125" cy="190500"/>
          </a:xfrm>
          <a:prstGeom prst="rect">
            <a:avLst/>
          </a:prstGeom>
        </p:spPr>
      </p:pic>
      <p:sp>
        <p:nvSpPr>
          <p:cNvPr id="9" name="Text 4"/>
          <p:cNvSpPr/>
          <p:nvPr/>
        </p:nvSpPr>
        <p:spPr>
          <a:xfrm>
            <a:off x="714375" y="2072698"/>
            <a:ext cx="241252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Sample Size Requirements:</a:t>
            </a:r>
            <a:endParaRPr lang="en-US" sz="1395" dirty="0"/>
          </a:p>
        </p:txBody>
      </p:sp>
      <p:sp>
        <p:nvSpPr>
          <p:cNvPr id="10" name="Text 5"/>
          <p:cNvSpPr/>
          <p:nvPr/>
        </p:nvSpPr>
        <p:spPr>
          <a:xfrm>
            <a:off x="3221199" y="2072698"/>
            <a:ext cx="217367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More reliable with larger </a:t>
            </a:r>
            <a:endParaRPr lang="en-US" sz="1395" dirty="0"/>
          </a:p>
        </p:txBody>
      </p:sp>
      <p:sp>
        <p:nvSpPr>
          <p:cNvPr id="11" name="Text 6"/>
          <p:cNvSpPr/>
          <p:nvPr/>
        </p:nvSpPr>
        <p:spPr>
          <a:xfrm>
            <a:off x="714375" y="2358448"/>
            <a:ext cx="474969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sample sizes (n &gt; 200). Small samples may lack power to </a:t>
            </a:r>
            <a:endParaRPr lang="en-US" sz="1395" dirty="0"/>
          </a:p>
        </p:txBody>
      </p:sp>
      <p:sp>
        <p:nvSpPr>
          <p:cNvPr id="12" name="Text 7"/>
          <p:cNvSpPr/>
          <p:nvPr/>
        </p:nvSpPr>
        <p:spPr>
          <a:xfrm>
            <a:off x="714375" y="2644198"/>
            <a:ext cx="226985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detect non-MCAR patterns.</a:t>
            </a:r>
            <a:endParaRPr lang="en-US" sz="1395" dirty="0"/>
          </a:p>
        </p:txBody>
      </p:sp>
      <p:pic>
        <p:nvPicPr>
          <p:cNvPr id="13" name="Image 3" descr="preencoded.png"/>
          <p:cNvPicPr>
            <a:picLocks noChangeAspect="1"/>
          </p:cNvPicPr>
          <p:nvPr/>
        </p:nvPicPr>
        <p:blipFill>
          <a:blip r:embed="rId6"/>
          <a:stretch>
            <a:fillRect/>
          </a:stretch>
        </p:blipFill>
        <p:spPr>
          <a:xfrm>
            <a:off x="381000" y="3133726"/>
            <a:ext cx="238125" cy="190500"/>
          </a:xfrm>
          <a:prstGeom prst="rect">
            <a:avLst/>
          </a:prstGeom>
        </p:spPr>
      </p:pic>
      <p:sp>
        <p:nvSpPr>
          <p:cNvPr id="14" name="Text 8"/>
          <p:cNvSpPr/>
          <p:nvPr/>
        </p:nvSpPr>
        <p:spPr>
          <a:xfrm>
            <a:off x="714375" y="3120448"/>
            <a:ext cx="2369238"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Software Implementation:</a:t>
            </a:r>
            <a:endParaRPr lang="en-US" sz="1395" dirty="0"/>
          </a:p>
        </p:txBody>
      </p:sp>
      <p:sp>
        <p:nvSpPr>
          <p:cNvPr id="15" name="Text 9"/>
          <p:cNvSpPr/>
          <p:nvPr/>
        </p:nvSpPr>
        <p:spPr>
          <a:xfrm>
            <a:off x="3163454" y="3120448"/>
            <a:ext cx="190917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Available in R (naniar, </a:t>
            </a:r>
            <a:endParaRPr lang="en-US" sz="1395" dirty="0"/>
          </a:p>
        </p:txBody>
      </p:sp>
      <p:sp>
        <p:nvSpPr>
          <p:cNvPr id="16" name="Text 10"/>
          <p:cNvSpPr/>
          <p:nvPr/>
        </p:nvSpPr>
        <p:spPr>
          <a:xfrm>
            <a:off x="714375" y="3406198"/>
            <a:ext cx="487633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MissMech packages), SPSS (MVA module), and SAS (PROC </a:t>
            </a:r>
            <a:endParaRPr lang="en-US" sz="1395" dirty="0"/>
          </a:p>
        </p:txBody>
      </p:sp>
      <p:sp>
        <p:nvSpPr>
          <p:cNvPr id="17" name="Text 11"/>
          <p:cNvSpPr/>
          <p:nvPr/>
        </p:nvSpPr>
        <p:spPr>
          <a:xfrm>
            <a:off x="714375" y="3691948"/>
            <a:ext cx="33342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MI).</a:t>
            </a:r>
            <a:endParaRPr lang="en-US" sz="1395" dirty="0"/>
          </a:p>
        </p:txBody>
      </p:sp>
      <p:pic>
        <p:nvPicPr>
          <p:cNvPr id="18" name="Image 4" descr="preencoded.png"/>
          <p:cNvPicPr>
            <a:picLocks noChangeAspect="1"/>
          </p:cNvPicPr>
          <p:nvPr/>
        </p:nvPicPr>
        <p:blipFill>
          <a:blip r:embed="rId7"/>
          <a:stretch>
            <a:fillRect/>
          </a:stretch>
        </p:blipFill>
        <p:spPr>
          <a:xfrm>
            <a:off x="381000" y="4181475"/>
            <a:ext cx="214312" cy="190500"/>
          </a:xfrm>
          <a:prstGeom prst="rect">
            <a:avLst/>
          </a:prstGeom>
        </p:spPr>
      </p:pic>
      <p:sp>
        <p:nvSpPr>
          <p:cNvPr id="19" name="Text 12"/>
          <p:cNvSpPr/>
          <p:nvPr/>
        </p:nvSpPr>
        <p:spPr>
          <a:xfrm>
            <a:off x="690564" y="4168198"/>
            <a:ext cx="215924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Step-by-Step Procedure:</a:t>
            </a:r>
            <a:endParaRPr lang="en-US" sz="1395" dirty="0"/>
          </a:p>
        </p:txBody>
      </p:sp>
      <p:sp>
        <p:nvSpPr>
          <p:cNvPr id="20" name="Shape 13"/>
          <p:cNvSpPr/>
          <p:nvPr/>
        </p:nvSpPr>
        <p:spPr>
          <a:xfrm>
            <a:off x="381001" y="4610101"/>
            <a:ext cx="5619751" cy="1476375"/>
          </a:xfrm>
          <a:prstGeom prst="rect">
            <a:avLst/>
          </a:prstGeom>
          <a:solidFill>
            <a:srgbClr val="3498DB">
              <a:alpha val="10000"/>
            </a:srgbClr>
          </a:solidFill>
          <a:ln/>
        </p:spPr>
      </p:sp>
      <p:sp>
        <p:nvSpPr>
          <p:cNvPr id="21" name="Shape 14"/>
          <p:cNvSpPr/>
          <p:nvPr/>
        </p:nvSpPr>
        <p:spPr>
          <a:xfrm>
            <a:off x="381001" y="4610101"/>
            <a:ext cx="38100" cy="1476375"/>
          </a:xfrm>
          <a:prstGeom prst="rect">
            <a:avLst/>
          </a:prstGeom>
          <a:solidFill>
            <a:srgbClr val="3498DB"/>
          </a:solidFill>
          <a:ln/>
        </p:spPr>
      </p:sp>
      <p:sp>
        <p:nvSpPr>
          <p:cNvPr id="22" name="Text 15"/>
          <p:cNvSpPr/>
          <p:nvPr/>
        </p:nvSpPr>
        <p:spPr>
          <a:xfrm>
            <a:off x="523875" y="4737309"/>
            <a:ext cx="3444854"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1. Identify all missing data patterns in dataset</a:t>
            </a:r>
            <a:endParaRPr lang="en-US" sz="1256" dirty="0"/>
          </a:p>
        </p:txBody>
      </p:sp>
      <p:sp>
        <p:nvSpPr>
          <p:cNvPr id="23" name="Text 16"/>
          <p:cNvSpPr/>
          <p:nvPr/>
        </p:nvSpPr>
        <p:spPr>
          <a:xfrm>
            <a:off x="523875" y="4994484"/>
            <a:ext cx="3904915"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2. Calculate means for each variable in each pattern</a:t>
            </a:r>
            <a:endParaRPr lang="en-US" sz="1256" dirty="0"/>
          </a:p>
        </p:txBody>
      </p:sp>
      <p:sp>
        <p:nvSpPr>
          <p:cNvPr id="24" name="Text 17"/>
          <p:cNvSpPr/>
          <p:nvPr/>
        </p:nvSpPr>
        <p:spPr>
          <a:xfrm>
            <a:off x="523875" y="5251659"/>
            <a:ext cx="3686907"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3. Compute test statistic comparing these means</a:t>
            </a:r>
            <a:endParaRPr lang="en-US" sz="1256" dirty="0"/>
          </a:p>
        </p:txBody>
      </p:sp>
      <p:sp>
        <p:nvSpPr>
          <p:cNvPr id="25" name="Text 18"/>
          <p:cNvSpPr/>
          <p:nvPr/>
        </p:nvSpPr>
        <p:spPr>
          <a:xfrm>
            <a:off x="523875" y="5508833"/>
            <a:ext cx="2827697"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4. Compare to chi-square distribution</a:t>
            </a:r>
            <a:endParaRPr lang="en-US" sz="1256" dirty="0"/>
          </a:p>
        </p:txBody>
      </p:sp>
      <p:sp>
        <p:nvSpPr>
          <p:cNvPr id="26" name="Text 19"/>
          <p:cNvSpPr/>
          <p:nvPr/>
        </p:nvSpPr>
        <p:spPr>
          <a:xfrm>
            <a:off x="523875" y="5766009"/>
            <a:ext cx="3231654"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5. Interpret p-value (p &lt; 0.05 rejects MCAR)</a:t>
            </a:r>
            <a:endParaRPr lang="en-US" sz="1256" dirty="0"/>
          </a:p>
        </p:txBody>
      </p:sp>
      <p:pic>
        <p:nvPicPr>
          <p:cNvPr id="27" name="Image 5" descr="preencoded.png"/>
          <p:cNvPicPr>
            <a:picLocks noChangeAspect="1"/>
          </p:cNvPicPr>
          <p:nvPr/>
        </p:nvPicPr>
        <p:blipFill>
          <a:blip r:embed="rId8"/>
          <a:stretch>
            <a:fillRect/>
          </a:stretch>
        </p:blipFill>
        <p:spPr>
          <a:xfrm>
            <a:off x="6238875" y="1898191"/>
            <a:ext cx="5524500" cy="39569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0" y="430297"/>
            <a:ext cx="7875554"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Interpretation and Limitations of Little's Test</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1" y="1310698"/>
            <a:ext cx="1971694"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Interpreting p-values:</a:t>
            </a:r>
            <a:endParaRPr lang="en-US" sz="1395" dirty="0"/>
          </a:p>
        </p:txBody>
      </p:sp>
      <p:sp>
        <p:nvSpPr>
          <p:cNvPr id="6" name="Shape 2"/>
          <p:cNvSpPr/>
          <p:nvPr/>
        </p:nvSpPr>
        <p:spPr>
          <a:xfrm>
            <a:off x="381001" y="1752601"/>
            <a:ext cx="5619751" cy="647700"/>
          </a:xfrm>
          <a:prstGeom prst="rect">
            <a:avLst/>
          </a:prstGeom>
          <a:solidFill>
            <a:srgbClr val="3498DB">
              <a:alpha val="10000"/>
            </a:srgbClr>
          </a:solidFill>
          <a:ln/>
        </p:spPr>
      </p:sp>
      <p:sp>
        <p:nvSpPr>
          <p:cNvPr id="7" name="Shape 3"/>
          <p:cNvSpPr/>
          <p:nvPr/>
        </p:nvSpPr>
        <p:spPr>
          <a:xfrm>
            <a:off x="381001" y="1752601"/>
            <a:ext cx="38100" cy="647700"/>
          </a:xfrm>
          <a:prstGeom prst="rect">
            <a:avLst/>
          </a:prstGeom>
          <a:solidFill>
            <a:srgbClr val="3498DB"/>
          </a:solidFill>
          <a:ln/>
        </p:spPr>
      </p:sp>
      <p:sp>
        <p:nvSpPr>
          <p:cNvPr id="8" name="Text 4"/>
          <p:cNvSpPr/>
          <p:nvPr/>
        </p:nvSpPr>
        <p:spPr>
          <a:xfrm>
            <a:off x="523876" y="1875103"/>
            <a:ext cx="567463" cy="171714"/>
          </a:xfrm>
          <a:prstGeom prst="rect">
            <a:avLst/>
          </a:prstGeom>
          <a:noFill/>
          <a:ln/>
        </p:spPr>
        <p:txBody>
          <a:bodyPr wrap="none" lIns="0" tIns="0" rIns="0" bIns="0" rtlCol="0" anchor="ctr">
            <a:spAutoFit/>
          </a:bodyPr>
          <a:lstStyle/>
          <a:p>
            <a:r>
              <a:rPr lang="en-US" sz="1116" b="1" dirty="0">
                <a:solidFill>
                  <a:srgbClr val="ECF0F1"/>
                </a:solidFill>
                <a:latin typeface="Noto Sans" pitchFamily="34" charset="0"/>
                <a:ea typeface="Noto Sans" pitchFamily="34" charset="-122"/>
                <a:cs typeface="Noto Sans" pitchFamily="34" charset="-120"/>
              </a:rPr>
              <a:t>p &lt; 0.05:</a:t>
            </a:r>
            <a:endParaRPr lang="en-US" sz="1116" dirty="0"/>
          </a:p>
        </p:txBody>
      </p:sp>
      <p:sp>
        <p:nvSpPr>
          <p:cNvPr id="9" name="Text 5"/>
          <p:cNvSpPr/>
          <p:nvPr/>
        </p:nvSpPr>
        <p:spPr>
          <a:xfrm>
            <a:off x="1135187" y="1875103"/>
            <a:ext cx="1973297"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Reject H₀, data are not MCAR</a:t>
            </a:r>
            <a:endParaRPr lang="en-US" sz="1116" dirty="0"/>
          </a:p>
        </p:txBody>
      </p:sp>
      <p:sp>
        <p:nvSpPr>
          <p:cNvPr id="10" name="Text 6"/>
          <p:cNvSpPr/>
          <p:nvPr/>
        </p:nvSpPr>
        <p:spPr>
          <a:xfrm>
            <a:off x="523876" y="2103703"/>
            <a:ext cx="567463" cy="171714"/>
          </a:xfrm>
          <a:prstGeom prst="rect">
            <a:avLst/>
          </a:prstGeom>
          <a:noFill/>
          <a:ln/>
        </p:spPr>
        <p:txBody>
          <a:bodyPr wrap="none" lIns="0" tIns="0" rIns="0" bIns="0" rtlCol="0" anchor="ctr">
            <a:spAutoFit/>
          </a:bodyPr>
          <a:lstStyle/>
          <a:p>
            <a:r>
              <a:rPr lang="en-US" sz="1116" b="1" dirty="0">
                <a:solidFill>
                  <a:srgbClr val="ECF0F1"/>
                </a:solidFill>
                <a:latin typeface="Noto Sans" pitchFamily="34" charset="0"/>
                <a:ea typeface="Noto Sans" pitchFamily="34" charset="-122"/>
                <a:cs typeface="Noto Sans" pitchFamily="34" charset="-120"/>
              </a:rPr>
              <a:t>p ≥ 0.05:</a:t>
            </a:r>
            <a:endParaRPr lang="en-US" sz="1116" dirty="0"/>
          </a:p>
        </p:txBody>
      </p:sp>
      <p:sp>
        <p:nvSpPr>
          <p:cNvPr id="11" name="Text 7"/>
          <p:cNvSpPr/>
          <p:nvPr/>
        </p:nvSpPr>
        <p:spPr>
          <a:xfrm>
            <a:off x="1200411" y="2103703"/>
            <a:ext cx="2391680" cy="171714"/>
          </a:xfrm>
          <a:prstGeom prst="rect">
            <a:avLst/>
          </a:prstGeom>
          <a:noFill/>
          <a:ln/>
        </p:spPr>
        <p:txBody>
          <a:bodyPr wrap="non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 Fail to reject H₀, data may be MCAR</a:t>
            </a:r>
            <a:endParaRPr lang="en-US" sz="1116" dirty="0"/>
          </a:p>
        </p:txBody>
      </p:sp>
      <p:pic>
        <p:nvPicPr>
          <p:cNvPr id="12" name="Image 2" descr="preencoded.png"/>
          <p:cNvPicPr>
            <a:picLocks noChangeAspect="1"/>
          </p:cNvPicPr>
          <p:nvPr/>
        </p:nvPicPr>
        <p:blipFill>
          <a:blip r:embed="rId5"/>
          <a:stretch>
            <a:fillRect/>
          </a:stretch>
        </p:blipFill>
        <p:spPr>
          <a:xfrm>
            <a:off x="381001" y="2590801"/>
            <a:ext cx="190500" cy="190500"/>
          </a:xfrm>
          <a:prstGeom prst="rect">
            <a:avLst/>
          </a:prstGeom>
        </p:spPr>
      </p:pic>
      <p:sp>
        <p:nvSpPr>
          <p:cNvPr id="13" name="Text 8"/>
          <p:cNvSpPr/>
          <p:nvPr/>
        </p:nvSpPr>
        <p:spPr>
          <a:xfrm>
            <a:off x="666751" y="2577523"/>
            <a:ext cx="258885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Common Misinterpretations:</a:t>
            </a:r>
            <a:endParaRPr lang="en-US" sz="1395" dirty="0"/>
          </a:p>
        </p:txBody>
      </p:sp>
      <p:sp>
        <p:nvSpPr>
          <p:cNvPr id="14" name="Text 9"/>
          <p:cNvSpPr/>
          <p:nvPr/>
        </p:nvSpPr>
        <p:spPr>
          <a:xfrm>
            <a:off x="3351275" y="2577523"/>
            <a:ext cx="242053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Failing to reject H₀ does not </a:t>
            </a:r>
            <a:endParaRPr lang="en-US" sz="1395" dirty="0"/>
          </a:p>
        </p:txBody>
      </p:sp>
      <p:sp>
        <p:nvSpPr>
          <p:cNvPr id="15" name="Text 10"/>
          <p:cNvSpPr/>
          <p:nvPr/>
        </p:nvSpPr>
        <p:spPr>
          <a:xfrm>
            <a:off x="666751" y="2863272"/>
            <a:ext cx="471443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prove MCAR; it only means there's insufficient evidence </a:t>
            </a:r>
            <a:endParaRPr lang="en-US" sz="1395" dirty="0"/>
          </a:p>
        </p:txBody>
      </p:sp>
      <p:sp>
        <p:nvSpPr>
          <p:cNvPr id="16" name="Text 11"/>
          <p:cNvSpPr/>
          <p:nvPr/>
        </p:nvSpPr>
        <p:spPr>
          <a:xfrm>
            <a:off x="666751" y="3149023"/>
            <a:ext cx="82394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against it.</a:t>
            </a:r>
            <a:endParaRPr lang="en-US" sz="1395" dirty="0"/>
          </a:p>
        </p:txBody>
      </p:sp>
      <p:pic>
        <p:nvPicPr>
          <p:cNvPr id="17" name="Image 3" descr="preencoded.png"/>
          <p:cNvPicPr>
            <a:picLocks noChangeAspect="1"/>
          </p:cNvPicPr>
          <p:nvPr/>
        </p:nvPicPr>
        <p:blipFill>
          <a:blip r:embed="rId6"/>
          <a:stretch>
            <a:fillRect/>
          </a:stretch>
        </p:blipFill>
        <p:spPr>
          <a:xfrm>
            <a:off x="381001" y="3638551"/>
            <a:ext cx="190500" cy="190500"/>
          </a:xfrm>
          <a:prstGeom prst="rect">
            <a:avLst/>
          </a:prstGeom>
        </p:spPr>
      </p:pic>
      <p:sp>
        <p:nvSpPr>
          <p:cNvPr id="18" name="Text 12"/>
          <p:cNvSpPr/>
          <p:nvPr/>
        </p:nvSpPr>
        <p:spPr>
          <a:xfrm>
            <a:off x="666752" y="3625272"/>
            <a:ext cx="107561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Limitations:</a:t>
            </a:r>
            <a:endParaRPr lang="en-US" sz="1395" dirty="0"/>
          </a:p>
        </p:txBody>
      </p:sp>
      <p:sp>
        <p:nvSpPr>
          <p:cNvPr id="19" name="Text 13"/>
          <p:cNvSpPr/>
          <p:nvPr/>
        </p:nvSpPr>
        <p:spPr>
          <a:xfrm>
            <a:off x="762000" y="4103895"/>
            <a:ext cx="2396490"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Assumes multivariate normality</a:t>
            </a:r>
            <a:endParaRPr lang="en-US" sz="1256" dirty="0"/>
          </a:p>
        </p:txBody>
      </p:sp>
      <p:sp>
        <p:nvSpPr>
          <p:cNvPr id="20" name="Text 14"/>
          <p:cNvSpPr/>
          <p:nvPr/>
        </p:nvSpPr>
        <p:spPr>
          <a:xfrm>
            <a:off x="762000" y="4446795"/>
            <a:ext cx="4425892"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Sensitive to sample size (may reject H₀ with large samples)</a:t>
            </a:r>
            <a:endParaRPr lang="en-US" sz="1256" dirty="0"/>
          </a:p>
        </p:txBody>
      </p:sp>
      <p:sp>
        <p:nvSpPr>
          <p:cNvPr id="21" name="Text 15"/>
          <p:cNvSpPr/>
          <p:nvPr/>
        </p:nvSpPr>
        <p:spPr>
          <a:xfrm>
            <a:off x="762000" y="4789695"/>
            <a:ext cx="3353482"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Cannot distinguish between MAR and MNAR</a:t>
            </a:r>
            <a:endParaRPr lang="en-US" sz="1256" dirty="0"/>
          </a:p>
        </p:txBody>
      </p:sp>
      <p:sp>
        <p:nvSpPr>
          <p:cNvPr id="22" name="Text 16"/>
          <p:cNvSpPr/>
          <p:nvPr/>
        </p:nvSpPr>
        <p:spPr>
          <a:xfrm>
            <a:off x="762001" y="5132595"/>
            <a:ext cx="4329711" cy="193258"/>
          </a:xfrm>
          <a:prstGeom prst="rect">
            <a:avLst/>
          </a:prstGeom>
          <a:noFill/>
          <a:ln/>
        </p:spPr>
        <p:txBody>
          <a:bodyPr wrap="none" lIns="0" tIns="0" rIns="0" bIns="0" rtlCol="0" anchor="ctr">
            <a:spAutoFit/>
          </a:bodyPr>
          <a:lstStyle/>
          <a:p>
            <a:r>
              <a:rPr lang="en-US" sz="1256" dirty="0">
                <a:solidFill>
                  <a:srgbClr val="ECF0F1"/>
                </a:solidFill>
                <a:latin typeface="Noto Sans" pitchFamily="34" charset="0"/>
                <a:ea typeface="Noto Sans" pitchFamily="34" charset="-122"/>
                <a:cs typeface="Noto Sans" pitchFamily="34" charset="-120"/>
              </a:rPr>
              <a:t>May lack power with small samples or few missing values</a:t>
            </a:r>
            <a:endParaRPr lang="en-US" sz="1256" dirty="0"/>
          </a:p>
        </p:txBody>
      </p:sp>
      <p:pic>
        <p:nvPicPr>
          <p:cNvPr id="23" name="Image 4" descr="preencoded.png"/>
          <p:cNvPicPr>
            <a:picLocks noChangeAspect="1"/>
          </p:cNvPicPr>
          <p:nvPr/>
        </p:nvPicPr>
        <p:blipFill>
          <a:blip r:embed="rId7"/>
          <a:stretch>
            <a:fillRect/>
          </a:stretch>
        </p:blipFill>
        <p:spPr>
          <a:xfrm>
            <a:off x="381000" y="5410201"/>
            <a:ext cx="142875" cy="190500"/>
          </a:xfrm>
          <a:prstGeom prst="rect">
            <a:avLst/>
          </a:prstGeom>
        </p:spPr>
      </p:pic>
      <p:sp>
        <p:nvSpPr>
          <p:cNvPr id="24" name="Text 17"/>
          <p:cNvSpPr/>
          <p:nvPr/>
        </p:nvSpPr>
        <p:spPr>
          <a:xfrm>
            <a:off x="619125" y="5396923"/>
            <a:ext cx="121668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Best Practice:</a:t>
            </a:r>
            <a:endParaRPr lang="en-US" sz="1395" dirty="0"/>
          </a:p>
        </p:txBody>
      </p:sp>
      <p:sp>
        <p:nvSpPr>
          <p:cNvPr id="25" name="Text 18"/>
          <p:cNvSpPr/>
          <p:nvPr/>
        </p:nvSpPr>
        <p:spPr>
          <a:xfrm>
            <a:off x="1873001" y="5396923"/>
            <a:ext cx="372377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Use in conjunction with domain knowledge </a:t>
            </a:r>
            <a:endParaRPr lang="en-US" sz="1395" dirty="0"/>
          </a:p>
        </p:txBody>
      </p:sp>
      <p:sp>
        <p:nvSpPr>
          <p:cNvPr id="26" name="Text 19"/>
          <p:cNvSpPr/>
          <p:nvPr/>
        </p:nvSpPr>
        <p:spPr>
          <a:xfrm>
            <a:off x="619125" y="5682672"/>
            <a:ext cx="201657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and sensitivity analyses.</a:t>
            </a:r>
            <a:endParaRPr lang="en-US" sz="1395" dirty="0"/>
          </a:p>
        </p:txBody>
      </p:sp>
      <p:pic>
        <p:nvPicPr>
          <p:cNvPr id="27" name="Image 5" descr="preencoded.png"/>
          <p:cNvPicPr>
            <a:picLocks noChangeAspect="1"/>
          </p:cNvPicPr>
          <p:nvPr/>
        </p:nvPicPr>
        <p:blipFill>
          <a:blip r:embed="rId8"/>
          <a:stretch>
            <a:fillRect/>
          </a:stretch>
        </p:blipFill>
        <p:spPr>
          <a:xfrm>
            <a:off x="6238875" y="1898191"/>
            <a:ext cx="5524500" cy="39569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Text 0"/>
          <p:cNvSpPr/>
          <p:nvPr/>
        </p:nvSpPr>
        <p:spPr>
          <a:xfrm>
            <a:off x="381000" y="430297"/>
            <a:ext cx="10264028"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Introduction to Permutation/Randomization Test for MCAR</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2" y="1310698"/>
            <a:ext cx="950581"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Definition:</a:t>
            </a:r>
            <a:endParaRPr lang="en-US" sz="1395" dirty="0"/>
          </a:p>
        </p:txBody>
      </p:sp>
      <p:sp>
        <p:nvSpPr>
          <p:cNvPr id="6" name="Text 2"/>
          <p:cNvSpPr/>
          <p:nvPr/>
        </p:nvSpPr>
        <p:spPr>
          <a:xfrm>
            <a:off x="1644401" y="1310698"/>
            <a:ext cx="335989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A permutation test is a non-parametric </a:t>
            </a:r>
            <a:endParaRPr lang="en-US" sz="1395" dirty="0"/>
          </a:p>
        </p:txBody>
      </p:sp>
      <p:sp>
        <p:nvSpPr>
          <p:cNvPr id="7" name="Text 3"/>
          <p:cNvSpPr/>
          <p:nvPr/>
        </p:nvSpPr>
        <p:spPr>
          <a:xfrm>
            <a:off x="666751" y="1596448"/>
            <a:ext cx="485549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statistical test that compares the distribution of observed </a:t>
            </a:r>
            <a:endParaRPr lang="en-US" sz="1395" dirty="0"/>
          </a:p>
        </p:txBody>
      </p:sp>
      <p:sp>
        <p:nvSpPr>
          <p:cNvPr id="8" name="Text 4"/>
          <p:cNvSpPr/>
          <p:nvPr/>
        </p:nvSpPr>
        <p:spPr>
          <a:xfrm>
            <a:off x="666751" y="1882198"/>
            <a:ext cx="475450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values between groups with and without missing values.</a:t>
            </a:r>
            <a:endParaRPr lang="en-US" sz="1395" dirty="0"/>
          </a:p>
        </p:txBody>
      </p:sp>
      <p:pic>
        <p:nvPicPr>
          <p:cNvPr id="9" name="Image 2" descr="preencoded.png"/>
          <p:cNvPicPr>
            <a:picLocks noChangeAspect="1"/>
          </p:cNvPicPr>
          <p:nvPr/>
        </p:nvPicPr>
        <p:blipFill>
          <a:blip r:embed="rId5"/>
          <a:stretch>
            <a:fillRect/>
          </a:stretch>
        </p:blipFill>
        <p:spPr>
          <a:xfrm>
            <a:off x="381001" y="2371726"/>
            <a:ext cx="190500" cy="190500"/>
          </a:xfrm>
          <a:prstGeom prst="rect">
            <a:avLst/>
          </a:prstGeom>
        </p:spPr>
      </p:pic>
      <p:sp>
        <p:nvSpPr>
          <p:cNvPr id="10" name="Text 5"/>
          <p:cNvSpPr/>
          <p:nvPr/>
        </p:nvSpPr>
        <p:spPr>
          <a:xfrm>
            <a:off x="666752" y="2358448"/>
            <a:ext cx="787075"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Purpose:</a:t>
            </a:r>
            <a:endParaRPr lang="en-US" sz="1395" dirty="0"/>
          </a:p>
        </p:txBody>
      </p:sp>
      <p:sp>
        <p:nvSpPr>
          <p:cNvPr id="11" name="Text 6"/>
          <p:cNvSpPr/>
          <p:nvPr/>
        </p:nvSpPr>
        <p:spPr>
          <a:xfrm>
            <a:off x="1484003" y="2358448"/>
            <a:ext cx="403636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To determine if data are Missing Completely At </a:t>
            </a:r>
            <a:endParaRPr lang="en-US" sz="1395" dirty="0"/>
          </a:p>
        </p:txBody>
      </p:sp>
      <p:sp>
        <p:nvSpPr>
          <p:cNvPr id="12" name="Text 7"/>
          <p:cNvSpPr/>
          <p:nvPr/>
        </p:nvSpPr>
        <p:spPr>
          <a:xfrm>
            <a:off x="666751" y="2644198"/>
            <a:ext cx="495327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Random (MCAR) by testing whether missingness is related </a:t>
            </a:r>
            <a:endParaRPr lang="en-US" sz="1395" dirty="0"/>
          </a:p>
        </p:txBody>
      </p:sp>
      <p:sp>
        <p:nvSpPr>
          <p:cNvPr id="13" name="Text 8"/>
          <p:cNvSpPr/>
          <p:nvPr/>
        </p:nvSpPr>
        <p:spPr>
          <a:xfrm>
            <a:off x="666752" y="2929948"/>
            <a:ext cx="185307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to observed variables.</a:t>
            </a:r>
            <a:endParaRPr lang="en-US" sz="1395" dirty="0"/>
          </a:p>
        </p:txBody>
      </p:sp>
      <p:pic>
        <p:nvPicPr>
          <p:cNvPr id="14" name="Image 3" descr="preencoded.png"/>
          <p:cNvPicPr>
            <a:picLocks noChangeAspect="1"/>
          </p:cNvPicPr>
          <p:nvPr/>
        </p:nvPicPr>
        <p:blipFill>
          <a:blip r:embed="rId6"/>
          <a:stretch>
            <a:fillRect/>
          </a:stretch>
        </p:blipFill>
        <p:spPr>
          <a:xfrm>
            <a:off x="381000" y="3419475"/>
            <a:ext cx="142875" cy="190500"/>
          </a:xfrm>
          <a:prstGeom prst="rect">
            <a:avLst/>
          </a:prstGeom>
        </p:spPr>
      </p:pic>
      <p:sp>
        <p:nvSpPr>
          <p:cNvPr id="15" name="Text 9"/>
          <p:cNvSpPr/>
          <p:nvPr/>
        </p:nvSpPr>
        <p:spPr>
          <a:xfrm>
            <a:off x="619126" y="3406198"/>
            <a:ext cx="1065997"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Key Insight:</a:t>
            </a:r>
            <a:endParaRPr lang="en-US" sz="1395" dirty="0"/>
          </a:p>
        </p:txBody>
      </p:sp>
      <p:sp>
        <p:nvSpPr>
          <p:cNvPr id="16" name="Text 10"/>
          <p:cNvSpPr/>
          <p:nvPr/>
        </p:nvSpPr>
        <p:spPr>
          <a:xfrm>
            <a:off x="1715841" y="3406198"/>
            <a:ext cx="3943387"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data are MCAR, the distribution of observed </a:t>
            </a:r>
            <a:endParaRPr lang="en-US" sz="1395" dirty="0"/>
          </a:p>
        </p:txBody>
      </p:sp>
      <p:sp>
        <p:nvSpPr>
          <p:cNvPr id="17" name="Text 11"/>
          <p:cNvSpPr/>
          <p:nvPr/>
        </p:nvSpPr>
        <p:spPr>
          <a:xfrm>
            <a:off x="619126" y="3691948"/>
            <a:ext cx="490679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variables should be the same regardless of whether other </a:t>
            </a:r>
            <a:endParaRPr lang="en-US" sz="1395" dirty="0"/>
          </a:p>
        </p:txBody>
      </p:sp>
      <p:sp>
        <p:nvSpPr>
          <p:cNvPr id="18" name="Text 12"/>
          <p:cNvSpPr/>
          <p:nvPr/>
        </p:nvSpPr>
        <p:spPr>
          <a:xfrm>
            <a:off x="619125" y="3977698"/>
            <a:ext cx="253434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variables have missing values.</a:t>
            </a:r>
            <a:endParaRPr lang="en-US" sz="1395" dirty="0"/>
          </a:p>
        </p:txBody>
      </p:sp>
      <p:pic>
        <p:nvPicPr>
          <p:cNvPr id="19" name="Image 4" descr="preencoded.png"/>
          <p:cNvPicPr>
            <a:picLocks noChangeAspect="1"/>
          </p:cNvPicPr>
          <p:nvPr/>
        </p:nvPicPr>
        <p:blipFill>
          <a:blip r:embed="rId7"/>
          <a:stretch>
            <a:fillRect/>
          </a:stretch>
        </p:blipFill>
        <p:spPr>
          <a:xfrm>
            <a:off x="381001" y="4467226"/>
            <a:ext cx="190500" cy="190500"/>
          </a:xfrm>
          <a:prstGeom prst="rect">
            <a:avLst/>
          </a:prstGeom>
        </p:spPr>
      </p:pic>
      <p:sp>
        <p:nvSpPr>
          <p:cNvPr id="20" name="Text 13"/>
          <p:cNvSpPr/>
          <p:nvPr/>
        </p:nvSpPr>
        <p:spPr>
          <a:xfrm>
            <a:off x="666751" y="4453948"/>
            <a:ext cx="1112484"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Advantages:</a:t>
            </a:r>
            <a:endParaRPr lang="en-US" sz="1395" dirty="0"/>
          </a:p>
        </p:txBody>
      </p:sp>
      <p:sp>
        <p:nvSpPr>
          <p:cNvPr id="21" name="Text 14"/>
          <p:cNvSpPr/>
          <p:nvPr/>
        </p:nvSpPr>
        <p:spPr>
          <a:xfrm>
            <a:off x="1817974" y="4453948"/>
            <a:ext cx="3792705"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Distribution-free, robust to outliers, and can </a:t>
            </a:r>
            <a:endParaRPr lang="en-US" sz="1395" dirty="0"/>
          </a:p>
        </p:txBody>
      </p:sp>
      <p:sp>
        <p:nvSpPr>
          <p:cNvPr id="22" name="Text 15"/>
          <p:cNvSpPr/>
          <p:nvPr/>
        </p:nvSpPr>
        <p:spPr>
          <a:xfrm>
            <a:off x="666751" y="4739698"/>
            <a:ext cx="445795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be applied to various types of data and test statistics.</a:t>
            </a:r>
            <a:endParaRPr lang="en-US" sz="1395" dirty="0"/>
          </a:p>
        </p:txBody>
      </p:sp>
      <p:pic>
        <p:nvPicPr>
          <p:cNvPr id="23" name="Image 5" descr="preencoded.png"/>
          <p:cNvPicPr>
            <a:picLocks noChangeAspect="1"/>
          </p:cNvPicPr>
          <p:nvPr/>
        </p:nvPicPr>
        <p:blipFill>
          <a:blip r:embed="rId8"/>
          <a:stretch>
            <a:fillRect/>
          </a:stretch>
        </p:blipFill>
        <p:spPr>
          <a:xfrm>
            <a:off x="381000" y="5229226"/>
            <a:ext cx="238125" cy="190500"/>
          </a:xfrm>
          <a:prstGeom prst="rect">
            <a:avLst/>
          </a:prstGeom>
        </p:spPr>
      </p:pic>
      <p:sp>
        <p:nvSpPr>
          <p:cNvPr id="24" name="Text 16"/>
          <p:cNvSpPr/>
          <p:nvPr/>
        </p:nvSpPr>
        <p:spPr>
          <a:xfrm>
            <a:off x="714375" y="5215948"/>
            <a:ext cx="108363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Mechanism:</a:t>
            </a:r>
            <a:endParaRPr lang="en-US" sz="1395" dirty="0"/>
          </a:p>
        </p:txBody>
      </p:sp>
      <p:sp>
        <p:nvSpPr>
          <p:cNvPr id="25" name="Text 17"/>
          <p:cNvSpPr/>
          <p:nvPr/>
        </p:nvSpPr>
        <p:spPr>
          <a:xfrm>
            <a:off x="1838921" y="5215948"/>
            <a:ext cx="3842399"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Randomly shuffles the missingness indicator </a:t>
            </a:r>
            <a:endParaRPr lang="en-US" sz="1395" dirty="0"/>
          </a:p>
        </p:txBody>
      </p:sp>
      <p:sp>
        <p:nvSpPr>
          <p:cNvPr id="26" name="Text 18"/>
          <p:cNvSpPr/>
          <p:nvPr/>
        </p:nvSpPr>
        <p:spPr>
          <a:xfrm>
            <a:off x="714375" y="5501698"/>
            <a:ext cx="4943661"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and calculates the test statistic many times to create a null </a:t>
            </a:r>
            <a:endParaRPr lang="en-US" sz="1395" dirty="0"/>
          </a:p>
        </p:txBody>
      </p:sp>
      <p:sp>
        <p:nvSpPr>
          <p:cNvPr id="27" name="Text 19"/>
          <p:cNvSpPr/>
          <p:nvPr/>
        </p:nvSpPr>
        <p:spPr>
          <a:xfrm>
            <a:off x="714375" y="5787448"/>
            <a:ext cx="1025922"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distribution.</a:t>
            </a:r>
            <a:endParaRPr lang="en-US" sz="1395" dirty="0"/>
          </a:p>
        </p:txBody>
      </p:sp>
      <p:pic>
        <p:nvPicPr>
          <p:cNvPr id="28" name="Image 6" descr="preencoded.png"/>
          <p:cNvPicPr>
            <a:picLocks noChangeAspect="1"/>
          </p:cNvPicPr>
          <p:nvPr/>
        </p:nvPicPr>
        <p:blipFill>
          <a:blip r:embed="rId9"/>
          <a:stretch>
            <a:fillRect/>
          </a:stretch>
        </p:blipFill>
        <p:spPr>
          <a:xfrm>
            <a:off x="6238875" y="2516238"/>
            <a:ext cx="5524500" cy="27208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896100"/>
          </a:xfrm>
          <a:prstGeom prst="rect">
            <a:avLst/>
          </a:prstGeom>
        </p:spPr>
      </p:pic>
      <p:sp>
        <p:nvSpPr>
          <p:cNvPr id="3" name="Text 0"/>
          <p:cNvSpPr/>
          <p:nvPr/>
        </p:nvSpPr>
        <p:spPr>
          <a:xfrm>
            <a:off x="381001" y="430297"/>
            <a:ext cx="5966377" cy="530059"/>
          </a:xfrm>
          <a:prstGeom prst="rect">
            <a:avLst/>
          </a:prstGeom>
          <a:noFill/>
          <a:ln/>
        </p:spPr>
        <p:txBody>
          <a:bodyPr wrap="none" lIns="0" tIns="0" rIns="0" bIns="113453" rtlCol="0" anchor="ctr">
            <a:spAutoFit/>
          </a:bodyPr>
          <a:lstStyle/>
          <a:p>
            <a:r>
              <a:rPr lang="en-US" sz="2700" b="1" dirty="0">
                <a:solidFill>
                  <a:srgbClr val="ECF0F1"/>
                </a:solidFill>
                <a:latin typeface="Noto Sans" pitchFamily="34" charset="0"/>
                <a:ea typeface="Noto Sans" pitchFamily="34" charset="-122"/>
                <a:cs typeface="Noto Sans" pitchFamily="34" charset="-120"/>
              </a:rPr>
              <a:t>Intuition Behind Permutation Test</a:t>
            </a:r>
            <a:endParaRPr lang="en-US" sz="2700" dirty="0"/>
          </a:p>
        </p:txBody>
      </p:sp>
      <p:pic>
        <p:nvPicPr>
          <p:cNvPr id="4" name="Image 1" descr="preencoded.png"/>
          <p:cNvPicPr>
            <a:picLocks noChangeAspect="1"/>
          </p:cNvPicPr>
          <p:nvPr/>
        </p:nvPicPr>
        <p:blipFill>
          <a:blip r:embed="rId4"/>
          <a:stretch>
            <a:fillRect/>
          </a:stretch>
        </p:blipFill>
        <p:spPr>
          <a:xfrm>
            <a:off x="381001" y="1323975"/>
            <a:ext cx="190500" cy="190500"/>
          </a:xfrm>
          <a:prstGeom prst="rect">
            <a:avLst/>
          </a:prstGeom>
        </p:spPr>
      </p:pic>
      <p:sp>
        <p:nvSpPr>
          <p:cNvPr id="5" name="Text 1"/>
          <p:cNvSpPr/>
          <p:nvPr/>
        </p:nvSpPr>
        <p:spPr>
          <a:xfrm>
            <a:off x="666751" y="1310698"/>
            <a:ext cx="1328890"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Core Question:</a:t>
            </a:r>
            <a:endParaRPr lang="en-US" sz="1395" dirty="0"/>
          </a:p>
        </p:txBody>
      </p:sp>
      <p:sp>
        <p:nvSpPr>
          <p:cNvPr id="6" name="Text 2"/>
          <p:cNvSpPr/>
          <p:nvPr/>
        </p:nvSpPr>
        <p:spPr>
          <a:xfrm>
            <a:off x="2045977" y="1310698"/>
            <a:ext cx="321241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Is the distribution of observed values </a:t>
            </a:r>
            <a:endParaRPr lang="en-US" sz="1395" dirty="0"/>
          </a:p>
        </p:txBody>
      </p:sp>
      <p:sp>
        <p:nvSpPr>
          <p:cNvPr id="7" name="Text 3"/>
          <p:cNvSpPr/>
          <p:nvPr/>
        </p:nvSpPr>
        <p:spPr>
          <a:xfrm>
            <a:off x="666751" y="1596448"/>
            <a:ext cx="469359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different between cases with and without missing data?</a:t>
            </a:r>
            <a:endParaRPr lang="en-US" sz="1395" dirty="0"/>
          </a:p>
        </p:txBody>
      </p:sp>
      <p:pic>
        <p:nvPicPr>
          <p:cNvPr id="8" name="Image 2" descr="preencoded.png"/>
          <p:cNvPicPr>
            <a:picLocks noChangeAspect="1"/>
          </p:cNvPicPr>
          <p:nvPr/>
        </p:nvPicPr>
        <p:blipFill>
          <a:blip r:embed="rId5"/>
          <a:stretch>
            <a:fillRect/>
          </a:stretch>
        </p:blipFill>
        <p:spPr>
          <a:xfrm>
            <a:off x="381001" y="2085975"/>
            <a:ext cx="190500" cy="190500"/>
          </a:xfrm>
          <a:prstGeom prst="rect">
            <a:avLst/>
          </a:prstGeom>
        </p:spPr>
      </p:pic>
      <p:sp>
        <p:nvSpPr>
          <p:cNvPr id="9" name="Text 4"/>
          <p:cNvSpPr/>
          <p:nvPr/>
        </p:nvSpPr>
        <p:spPr>
          <a:xfrm>
            <a:off x="666751" y="2072698"/>
            <a:ext cx="2240998"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Randomization Principle:</a:t>
            </a:r>
            <a:endParaRPr lang="en-US" sz="1395" dirty="0"/>
          </a:p>
        </p:txBody>
      </p:sp>
      <p:sp>
        <p:nvSpPr>
          <p:cNvPr id="10" name="Text 5"/>
          <p:cNvSpPr/>
          <p:nvPr/>
        </p:nvSpPr>
        <p:spPr>
          <a:xfrm>
            <a:off x="2989548" y="2072698"/>
            <a:ext cx="2441374"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If missingness is completely </a:t>
            </a:r>
            <a:endParaRPr lang="en-US" sz="1395" dirty="0"/>
          </a:p>
        </p:txBody>
      </p:sp>
      <p:sp>
        <p:nvSpPr>
          <p:cNvPr id="11" name="Text 6"/>
          <p:cNvSpPr/>
          <p:nvPr/>
        </p:nvSpPr>
        <p:spPr>
          <a:xfrm>
            <a:off x="666751" y="2358448"/>
            <a:ext cx="485229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random (MCAR), then shuffling the missingness indicator </a:t>
            </a:r>
            <a:endParaRPr lang="en-US" sz="1395" dirty="0"/>
          </a:p>
        </p:txBody>
      </p:sp>
      <p:sp>
        <p:nvSpPr>
          <p:cNvPr id="12" name="Text 7"/>
          <p:cNvSpPr/>
          <p:nvPr/>
        </p:nvSpPr>
        <p:spPr>
          <a:xfrm>
            <a:off x="666751" y="2644198"/>
            <a:ext cx="456214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should not affect the relationship with other variables.</a:t>
            </a:r>
            <a:endParaRPr lang="en-US" sz="1395" dirty="0"/>
          </a:p>
        </p:txBody>
      </p:sp>
      <p:pic>
        <p:nvPicPr>
          <p:cNvPr id="13" name="Image 3" descr="preencoded.png"/>
          <p:cNvPicPr>
            <a:picLocks noChangeAspect="1"/>
          </p:cNvPicPr>
          <p:nvPr/>
        </p:nvPicPr>
        <p:blipFill>
          <a:blip r:embed="rId6"/>
          <a:stretch>
            <a:fillRect/>
          </a:stretch>
        </p:blipFill>
        <p:spPr>
          <a:xfrm>
            <a:off x="381001" y="3133726"/>
            <a:ext cx="190500" cy="190500"/>
          </a:xfrm>
          <a:prstGeom prst="rect">
            <a:avLst/>
          </a:prstGeom>
        </p:spPr>
      </p:pic>
      <p:sp>
        <p:nvSpPr>
          <p:cNvPr id="14" name="Text 8"/>
          <p:cNvSpPr/>
          <p:nvPr/>
        </p:nvSpPr>
        <p:spPr>
          <a:xfrm>
            <a:off x="666752" y="3120448"/>
            <a:ext cx="1468351"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Null Hypothesis:</a:t>
            </a:r>
            <a:endParaRPr lang="en-US" sz="1395" dirty="0"/>
          </a:p>
        </p:txBody>
      </p:sp>
      <p:sp>
        <p:nvSpPr>
          <p:cNvPr id="15" name="Text 9"/>
          <p:cNvSpPr/>
          <p:nvPr/>
        </p:nvSpPr>
        <p:spPr>
          <a:xfrm>
            <a:off x="2188295" y="3120448"/>
            <a:ext cx="3555460"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The distribution of observed values is the </a:t>
            </a:r>
            <a:endParaRPr lang="en-US" sz="1395" dirty="0"/>
          </a:p>
        </p:txBody>
      </p:sp>
      <p:sp>
        <p:nvSpPr>
          <p:cNvPr id="16" name="Text 10"/>
          <p:cNvSpPr/>
          <p:nvPr/>
        </p:nvSpPr>
        <p:spPr>
          <a:xfrm>
            <a:off x="666751" y="3406198"/>
            <a:ext cx="485549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same regardless of whether other variables have missing </a:t>
            </a:r>
            <a:endParaRPr lang="en-US" sz="1395" dirty="0"/>
          </a:p>
        </p:txBody>
      </p:sp>
      <p:sp>
        <p:nvSpPr>
          <p:cNvPr id="17" name="Text 11"/>
          <p:cNvSpPr/>
          <p:nvPr/>
        </p:nvSpPr>
        <p:spPr>
          <a:xfrm>
            <a:off x="666751" y="3691948"/>
            <a:ext cx="58349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values.</a:t>
            </a:r>
            <a:endParaRPr lang="en-US" sz="1395" dirty="0"/>
          </a:p>
        </p:txBody>
      </p:sp>
      <p:pic>
        <p:nvPicPr>
          <p:cNvPr id="18" name="Image 4" descr="preencoded.png"/>
          <p:cNvPicPr>
            <a:picLocks noChangeAspect="1"/>
          </p:cNvPicPr>
          <p:nvPr/>
        </p:nvPicPr>
        <p:blipFill>
          <a:blip r:embed="rId7"/>
          <a:stretch>
            <a:fillRect/>
          </a:stretch>
        </p:blipFill>
        <p:spPr>
          <a:xfrm>
            <a:off x="381001" y="4181475"/>
            <a:ext cx="190500" cy="190500"/>
          </a:xfrm>
          <a:prstGeom prst="rect">
            <a:avLst/>
          </a:prstGeom>
        </p:spPr>
      </p:pic>
      <p:sp>
        <p:nvSpPr>
          <p:cNvPr id="19" name="Text 12"/>
          <p:cNvSpPr/>
          <p:nvPr/>
        </p:nvSpPr>
        <p:spPr>
          <a:xfrm>
            <a:off x="666751" y="4168198"/>
            <a:ext cx="1203856" cy="214674"/>
          </a:xfrm>
          <a:prstGeom prst="rect">
            <a:avLst/>
          </a:prstGeom>
          <a:noFill/>
          <a:ln/>
        </p:spPr>
        <p:txBody>
          <a:bodyPr wrap="none" lIns="0" tIns="0" rIns="0" bIns="0" rtlCol="0" anchor="ctr">
            <a:spAutoFit/>
          </a:bodyPr>
          <a:lstStyle/>
          <a:p>
            <a:r>
              <a:rPr lang="en-US" sz="1395" b="1" dirty="0">
                <a:solidFill>
                  <a:srgbClr val="3498DB"/>
                </a:solidFill>
                <a:latin typeface="Noto Sans" pitchFamily="34" charset="0"/>
                <a:ea typeface="Noto Sans" pitchFamily="34" charset="-122"/>
                <a:cs typeface="Noto Sans" pitchFamily="34" charset="-120"/>
              </a:rPr>
              <a:t>Test Statistic:</a:t>
            </a:r>
            <a:endParaRPr lang="en-US" sz="1395" dirty="0"/>
          </a:p>
        </p:txBody>
      </p:sp>
      <p:sp>
        <p:nvSpPr>
          <p:cNvPr id="20" name="Text 13"/>
          <p:cNvSpPr/>
          <p:nvPr/>
        </p:nvSpPr>
        <p:spPr>
          <a:xfrm>
            <a:off x="1893020" y="4168198"/>
            <a:ext cx="3077766"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 Typically the difference in means or </a:t>
            </a:r>
            <a:endParaRPr lang="en-US" sz="1395" dirty="0"/>
          </a:p>
        </p:txBody>
      </p:sp>
      <p:sp>
        <p:nvSpPr>
          <p:cNvPr id="21" name="Text 14"/>
          <p:cNvSpPr/>
          <p:nvPr/>
        </p:nvSpPr>
        <p:spPr>
          <a:xfrm>
            <a:off x="666751" y="4453948"/>
            <a:ext cx="4637488"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proportions between groups with and without missing </a:t>
            </a:r>
            <a:endParaRPr lang="en-US" sz="1395" dirty="0"/>
          </a:p>
        </p:txBody>
      </p:sp>
      <p:sp>
        <p:nvSpPr>
          <p:cNvPr id="22" name="Text 15"/>
          <p:cNvSpPr/>
          <p:nvPr/>
        </p:nvSpPr>
        <p:spPr>
          <a:xfrm>
            <a:off x="666751" y="4739698"/>
            <a:ext cx="583493" cy="214674"/>
          </a:xfrm>
          <a:prstGeom prst="rect">
            <a:avLst/>
          </a:prstGeom>
          <a:noFill/>
          <a:ln/>
        </p:spPr>
        <p:txBody>
          <a:bodyPr wrap="none" lIns="0" tIns="0" rIns="0" bIns="0" rtlCol="0" anchor="ctr">
            <a:spAutoFit/>
          </a:bodyPr>
          <a:lstStyle/>
          <a:p>
            <a:r>
              <a:rPr lang="en-US" sz="1395" dirty="0">
                <a:solidFill>
                  <a:srgbClr val="ECF0F1"/>
                </a:solidFill>
                <a:latin typeface="Noto Sans" pitchFamily="34" charset="0"/>
                <a:ea typeface="Noto Sans" pitchFamily="34" charset="-122"/>
                <a:cs typeface="Noto Sans" pitchFamily="34" charset="-120"/>
              </a:rPr>
              <a:t>values.</a:t>
            </a:r>
            <a:endParaRPr lang="en-US" sz="1395" dirty="0"/>
          </a:p>
        </p:txBody>
      </p:sp>
      <p:sp>
        <p:nvSpPr>
          <p:cNvPr id="23" name="Shape 16"/>
          <p:cNvSpPr/>
          <p:nvPr/>
        </p:nvSpPr>
        <p:spPr>
          <a:xfrm>
            <a:off x="381001" y="5181600"/>
            <a:ext cx="5619751" cy="1314451"/>
          </a:xfrm>
          <a:prstGeom prst="rect">
            <a:avLst/>
          </a:prstGeom>
          <a:solidFill>
            <a:srgbClr val="3498DB">
              <a:alpha val="10000"/>
            </a:srgbClr>
          </a:solidFill>
          <a:ln/>
        </p:spPr>
      </p:sp>
      <p:sp>
        <p:nvSpPr>
          <p:cNvPr id="24" name="Shape 17"/>
          <p:cNvSpPr/>
          <p:nvPr/>
        </p:nvSpPr>
        <p:spPr>
          <a:xfrm>
            <a:off x="381001" y="5181600"/>
            <a:ext cx="38100" cy="1314451"/>
          </a:xfrm>
          <a:prstGeom prst="rect">
            <a:avLst/>
          </a:prstGeom>
          <a:solidFill>
            <a:srgbClr val="3498DB"/>
          </a:solidFill>
          <a:ln/>
        </p:spPr>
      </p:sp>
      <p:sp>
        <p:nvSpPr>
          <p:cNvPr id="25" name="Text 18"/>
          <p:cNvSpPr/>
          <p:nvPr/>
        </p:nvSpPr>
        <p:spPr>
          <a:xfrm>
            <a:off x="523876" y="5361196"/>
            <a:ext cx="738985" cy="193258"/>
          </a:xfrm>
          <a:prstGeom prst="rect">
            <a:avLst/>
          </a:prstGeom>
          <a:noFill/>
          <a:ln/>
        </p:spPr>
        <p:txBody>
          <a:bodyPr wrap="none" lIns="0" tIns="0" rIns="0" bIns="0" rtlCol="0" anchor="ctr">
            <a:spAutoFit/>
          </a:bodyPr>
          <a:lstStyle/>
          <a:p>
            <a:r>
              <a:rPr lang="en-US" sz="1256" b="1" dirty="0">
                <a:solidFill>
                  <a:srgbClr val="3498DB"/>
                </a:solidFill>
                <a:latin typeface="Noto Sans" pitchFamily="34" charset="0"/>
                <a:ea typeface="Noto Sans" pitchFamily="34" charset="-122"/>
                <a:cs typeface="Noto Sans" pitchFamily="34" charset="-120"/>
              </a:rPr>
              <a:t>Example:</a:t>
            </a:r>
            <a:endParaRPr lang="en-US" sz="1256" dirty="0"/>
          </a:p>
        </p:txBody>
      </p:sp>
      <p:sp>
        <p:nvSpPr>
          <p:cNvPr id="26" name="Text 19"/>
          <p:cNvSpPr/>
          <p:nvPr/>
        </p:nvSpPr>
        <p:spPr>
          <a:xfrm>
            <a:off x="523875" y="5752706"/>
            <a:ext cx="5334000" cy="515141"/>
          </a:xfrm>
          <a:prstGeom prst="rect">
            <a:avLst/>
          </a:prstGeom>
          <a:noFill/>
          <a:ln/>
        </p:spPr>
        <p:txBody>
          <a:bodyPr wrap="square" lIns="0" tIns="0" rIns="0" bIns="0" rtlCol="0" anchor="ctr">
            <a:spAutoFit/>
          </a:bodyPr>
          <a:lstStyle/>
          <a:p>
            <a:r>
              <a:rPr lang="en-US" sz="1116" dirty="0">
                <a:solidFill>
                  <a:srgbClr val="ECF0F1"/>
                </a:solidFill>
                <a:latin typeface="Noto Sans" pitchFamily="34" charset="0"/>
                <a:ea typeface="Noto Sans" pitchFamily="34" charset="-122"/>
                <a:cs typeface="Noto Sans" pitchFamily="34" charset="-120"/>
              </a:rPr>
              <a:t>If income data are MCAR, then the average age of people with missing income should be similar to the average age of people with observed income. Any observed difference should be due to random chance.</a:t>
            </a:r>
            <a:endParaRPr lang="en-US" sz="1116" dirty="0"/>
          </a:p>
        </p:txBody>
      </p:sp>
      <p:pic>
        <p:nvPicPr>
          <p:cNvPr id="27" name="Image 5" descr="preencoded.png"/>
          <p:cNvPicPr>
            <a:picLocks noChangeAspect="1"/>
          </p:cNvPicPr>
          <p:nvPr/>
        </p:nvPicPr>
        <p:blipFill>
          <a:blip r:embed="rId8"/>
          <a:stretch>
            <a:fillRect/>
          </a:stretch>
        </p:blipFill>
        <p:spPr>
          <a:xfrm>
            <a:off x="6238875" y="1504951"/>
            <a:ext cx="5524500" cy="4762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3532</Words>
  <Application>Microsoft Office PowerPoint</Application>
  <PresentationFormat>Widescreen</PresentationFormat>
  <Paragraphs>670</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math</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Arun Ayyar</dc:creator>
  <cp:lastModifiedBy>Arun Ayyar</cp:lastModifiedBy>
  <cp:revision>10</cp:revision>
  <dcterms:created xsi:type="dcterms:W3CDTF">2025-09-17T07:16:44Z</dcterms:created>
  <dcterms:modified xsi:type="dcterms:W3CDTF">2025-09-18T09:34:49Z</dcterms:modified>
</cp:coreProperties>
</file>